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66" r:id="rId2"/>
    <p:sldId id="256" r:id="rId3"/>
    <p:sldId id="257" r:id="rId4"/>
    <p:sldId id="258" r:id="rId5"/>
    <p:sldId id="260" r:id="rId6"/>
    <p:sldId id="262" r:id="rId7"/>
    <p:sldId id="261" r:id="rId8"/>
    <p:sldId id="263" r:id="rId9"/>
    <p:sldId id="264" r:id="rId10"/>
    <p:sldId id="265" r:id="rId11"/>
    <p:sldId id="267" r:id="rId12"/>
    <p:sldId id="268" r:id="rId13"/>
    <p:sldId id="273" r:id="rId14"/>
    <p:sldId id="270" r:id="rId15"/>
    <p:sldId id="275" r:id="rId16"/>
    <p:sldId id="276" r:id="rId17"/>
    <p:sldId id="277" r:id="rId18"/>
    <p:sldId id="278"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243"/>
  </p:normalViewPr>
  <p:slideViewPr>
    <p:cSldViewPr snapToGrid="0" snapToObjects="1">
      <p:cViewPr varScale="1">
        <p:scale>
          <a:sx n="104" d="100"/>
          <a:sy n="104" d="100"/>
        </p:scale>
        <p:origin x="63" y="2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187B991-F15B-454E-B567-1358D8FDF983}"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4DA28F3E-F9DB-4FEE-BAD0-4CEA07069819}">
      <dgm:prSet/>
      <dgm:spPr/>
      <dgm:t>
        <a:bodyPr/>
        <a:lstStyle/>
        <a:p>
          <a:r>
            <a:rPr lang="en-US" dirty="0"/>
            <a:t>How popular are various ”Leaf” brand blowers?</a:t>
          </a:r>
        </a:p>
      </dgm:t>
    </dgm:pt>
    <dgm:pt modelId="{13D020E6-A9FD-47F1-A202-844794F6696C}" type="parTrans" cxnId="{F97E5860-F823-42E2-B9F0-0A1F2087119A}">
      <dgm:prSet/>
      <dgm:spPr/>
      <dgm:t>
        <a:bodyPr/>
        <a:lstStyle/>
        <a:p>
          <a:endParaRPr lang="en-US"/>
        </a:p>
      </dgm:t>
    </dgm:pt>
    <dgm:pt modelId="{CC52B049-EADD-4B14-A691-ED6C36497020}" type="sibTrans" cxnId="{F97E5860-F823-42E2-B9F0-0A1F2087119A}">
      <dgm:prSet/>
      <dgm:spPr/>
      <dgm:t>
        <a:bodyPr/>
        <a:lstStyle/>
        <a:p>
          <a:endParaRPr lang="en-US"/>
        </a:p>
      </dgm:t>
    </dgm:pt>
    <dgm:pt modelId="{CE50F1BE-D097-4534-A3B5-712118C796BB}">
      <dgm:prSet/>
      <dgm:spPr/>
      <dgm:t>
        <a:bodyPr/>
        <a:lstStyle/>
        <a:p>
          <a:r>
            <a:rPr lang="en-US" dirty="0"/>
            <a:t>How does “Leaf” ownership relate to age overall?</a:t>
          </a:r>
        </a:p>
      </dgm:t>
    </dgm:pt>
    <dgm:pt modelId="{841738A7-5A37-4162-89C4-F60769983B84}" type="parTrans" cxnId="{3AB77955-6972-4747-8C00-A3B2871FC2C6}">
      <dgm:prSet/>
      <dgm:spPr/>
      <dgm:t>
        <a:bodyPr/>
        <a:lstStyle/>
        <a:p>
          <a:endParaRPr lang="en-US"/>
        </a:p>
      </dgm:t>
    </dgm:pt>
    <dgm:pt modelId="{20EE572E-AC77-46EB-AA9B-DB2E98357190}" type="sibTrans" cxnId="{3AB77955-6972-4747-8C00-A3B2871FC2C6}">
      <dgm:prSet/>
      <dgm:spPr/>
      <dgm:t>
        <a:bodyPr/>
        <a:lstStyle/>
        <a:p>
          <a:endParaRPr lang="en-US"/>
        </a:p>
      </dgm:t>
    </dgm:pt>
    <dgm:pt modelId="{CBC8F78F-0AAD-467A-B6BE-FF0F4A60E9B5}">
      <dgm:prSet/>
      <dgm:spPr/>
      <dgm:t>
        <a:bodyPr/>
        <a:lstStyle/>
        <a:p>
          <a:r>
            <a:rPr lang="en-US" dirty="0"/>
            <a:t>How does “Leaf” ownership relate to home ownership?</a:t>
          </a:r>
        </a:p>
      </dgm:t>
    </dgm:pt>
    <dgm:pt modelId="{EEBBD395-B5D4-4CB6-9420-A2418A1A5A5B}" type="parTrans" cxnId="{1ED0C223-CBEF-4AF9-85E2-72890FE2217F}">
      <dgm:prSet/>
      <dgm:spPr/>
      <dgm:t>
        <a:bodyPr/>
        <a:lstStyle/>
        <a:p>
          <a:endParaRPr lang="en-US"/>
        </a:p>
      </dgm:t>
    </dgm:pt>
    <dgm:pt modelId="{35850ED6-6B14-4C31-B7E5-F0F94E3797AA}" type="sibTrans" cxnId="{1ED0C223-CBEF-4AF9-85E2-72890FE2217F}">
      <dgm:prSet/>
      <dgm:spPr/>
      <dgm:t>
        <a:bodyPr/>
        <a:lstStyle/>
        <a:p>
          <a:endParaRPr lang="en-US"/>
        </a:p>
      </dgm:t>
    </dgm:pt>
    <dgm:pt modelId="{8EB0B608-7B1C-44F1-950B-FDAA60ED0EC2}" type="pres">
      <dgm:prSet presAssocID="{D187B991-F15B-454E-B567-1358D8FDF983}" presName="root" presStyleCnt="0">
        <dgm:presLayoutVars>
          <dgm:dir/>
          <dgm:resizeHandles val="exact"/>
        </dgm:presLayoutVars>
      </dgm:prSet>
      <dgm:spPr/>
    </dgm:pt>
    <dgm:pt modelId="{1E9A5C95-5C1D-4102-94DF-5AAC1A70BE6A}" type="pres">
      <dgm:prSet presAssocID="{4DA28F3E-F9DB-4FEE-BAD0-4CEA07069819}" presName="compNode" presStyleCnt="0"/>
      <dgm:spPr/>
    </dgm:pt>
    <dgm:pt modelId="{59726CB9-C973-4917-9B9B-615B4DEF8850}" type="pres">
      <dgm:prSet presAssocID="{4DA28F3E-F9DB-4FEE-BAD0-4CEA07069819}" presName="bgRect" presStyleLbl="bgShp" presStyleIdx="0" presStyleCnt="3"/>
      <dgm:spPr/>
    </dgm:pt>
    <dgm:pt modelId="{8D97379F-2803-46A1-B8B5-7FA15B7F2D83}" type="pres">
      <dgm:prSet presAssocID="{4DA28F3E-F9DB-4FEE-BAD0-4CEA070698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af"/>
        </a:ext>
      </dgm:extLst>
    </dgm:pt>
    <dgm:pt modelId="{05E8125A-BC82-4555-87A5-9343AC128529}" type="pres">
      <dgm:prSet presAssocID="{4DA28F3E-F9DB-4FEE-BAD0-4CEA07069819}" presName="spaceRect" presStyleCnt="0"/>
      <dgm:spPr/>
    </dgm:pt>
    <dgm:pt modelId="{F32514C6-BD0D-4041-B399-04A3A0F869EC}" type="pres">
      <dgm:prSet presAssocID="{4DA28F3E-F9DB-4FEE-BAD0-4CEA07069819}" presName="parTx" presStyleLbl="revTx" presStyleIdx="0" presStyleCnt="3">
        <dgm:presLayoutVars>
          <dgm:chMax val="0"/>
          <dgm:chPref val="0"/>
        </dgm:presLayoutVars>
      </dgm:prSet>
      <dgm:spPr/>
    </dgm:pt>
    <dgm:pt modelId="{D96CD1C6-C0F6-4932-8C62-CE6F7E3F6E45}" type="pres">
      <dgm:prSet presAssocID="{CC52B049-EADD-4B14-A691-ED6C36497020}" presName="sibTrans" presStyleCnt="0"/>
      <dgm:spPr/>
    </dgm:pt>
    <dgm:pt modelId="{B59EFF9A-41BF-42A7-B94F-BE6AA6974FE5}" type="pres">
      <dgm:prSet presAssocID="{CE50F1BE-D097-4534-A3B5-712118C796BB}" presName="compNode" presStyleCnt="0"/>
      <dgm:spPr/>
    </dgm:pt>
    <dgm:pt modelId="{F7306A70-0A52-41D7-ACC6-41568EE6CEAA}" type="pres">
      <dgm:prSet presAssocID="{CE50F1BE-D097-4534-A3B5-712118C796BB}" presName="bgRect" presStyleLbl="bgShp" presStyleIdx="1" presStyleCnt="3"/>
      <dgm:spPr/>
    </dgm:pt>
    <dgm:pt modelId="{D328C146-B980-414D-84CF-92B8703319AF}" type="pres">
      <dgm:prSet presAssocID="{CE50F1BE-D097-4534-A3B5-712118C796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5B1FF97-56B6-40A1-A109-5FD84E9887E5}" type="pres">
      <dgm:prSet presAssocID="{CE50F1BE-D097-4534-A3B5-712118C796BB}" presName="spaceRect" presStyleCnt="0"/>
      <dgm:spPr/>
    </dgm:pt>
    <dgm:pt modelId="{B7C51490-CB11-49A1-BACB-8055C9A8E1BF}" type="pres">
      <dgm:prSet presAssocID="{CE50F1BE-D097-4534-A3B5-712118C796BB}" presName="parTx" presStyleLbl="revTx" presStyleIdx="1" presStyleCnt="3">
        <dgm:presLayoutVars>
          <dgm:chMax val="0"/>
          <dgm:chPref val="0"/>
        </dgm:presLayoutVars>
      </dgm:prSet>
      <dgm:spPr/>
    </dgm:pt>
    <dgm:pt modelId="{0683CAC3-5D52-40F0-B255-5D5F335FB63B}" type="pres">
      <dgm:prSet presAssocID="{20EE572E-AC77-46EB-AA9B-DB2E98357190}" presName="sibTrans" presStyleCnt="0"/>
      <dgm:spPr/>
    </dgm:pt>
    <dgm:pt modelId="{4A0FF0D1-34F3-4191-9C96-961B4D1FFF15}" type="pres">
      <dgm:prSet presAssocID="{CBC8F78F-0AAD-467A-B6BE-FF0F4A60E9B5}" presName="compNode" presStyleCnt="0"/>
      <dgm:spPr/>
    </dgm:pt>
    <dgm:pt modelId="{72908ED5-468C-450C-A060-62BDA5199701}" type="pres">
      <dgm:prSet presAssocID="{CBC8F78F-0AAD-467A-B6BE-FF0F4A60E9B5}" presName="bgRect" presStyleLbl="bgShp" presStyleIdx="2" presStyleCnt="3"/>
      <dgm:spPr/>
    </dgm:pt>
    <dgm:pt modelId="{0868C8C9-52E5-4ED6-BE9B-0C7C7D1E6ABC}" type="pres">
      <dgm:prSet presAssocID="{CBC8F78F-0AAD-467A-B6BE-FF0F4A60E9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1006EA55-D98C-40BD-A355-F1225C29A478}" type="pres">
      <dgm:prSet presAssocID="{CBC8F78F-0AAD-467A-B6BE-FF0F4A60E9B5}" presName="spaceRect" presStyleCnt="0"/>
      <dgm:spPr/>
    </dgm:pt>
    <dgm:pt modelId="{2EAB2F5F-0B66-4AAD-9380-9DF6D026CC20}" type="pres">
      <dgm:prSet presAssocID="{CBC8F78F-0AAD-467A-B6BE-FF0F4A60E9B5}" presName="parTx" presStyleLbl="revTx" presStyleIdx="2" presStyleCnt="3">
        <dgm:presLayoutVars>
          <dgm:chMax val="0"/>
          <dgm:chPref val="0"/>
        </dgm:presLayoutVars>
      </dgm:prSet>
      <dgm:spPr/>
    </dgm:pt>
  </dgm:ptLst>
  <dgm:cxnLst>
    <dgm:cxn modelId="{1ED0C223-CBEF-4AF9-85E2-72890FE2217F}" srcId="{D187B991-F15B-454E-B567-1358D8FDF983}" destId="{CBC8F78F-0AAD-467A-B6BE-FF0F4A60E9B5}" srcOrd="2" destOrd="0" parTransId="{EEBBD395-B5D4-4CB6-9420-A2418A1A5A5B}" sibTransId="{35850ED6-6B14-4C31-B7E5-F0F94E3797AA}"/>
    <dgm:cxn modelId="{F97E5860-F823-42E2-B9F0-0A1F2087119A}" srcId="{D187B991-F15B-454E-B567-1358D8FDF983}" destId="{4DA28F3E-F9DB-4FEE-BAD0-4CEA07069819}" srcOrd="0" destOrd="0" parTransId="{13D020E6-A9FD-47F1-A202-844794F6696C}" sibTransId="{CC52B049-EADD-4B14-A691-ED6C36497020}"/>
    <dgm:cxn modelId="{CD103846-2A8D-4422-99EE-733136B01331}" type="presOf" srcId="{D187B991-F15B-454E-B567-1358D8FDF983}" destId="{8EB0B608-7B1C-44F1-950B-FDAA60ED0EC2}" srcOrd="0" destOrd="0" presId="urn:microsoft.com/office/officeart/2018/2/layout/IconVerticalSolidList"/>
    <dgm:cxn modelId="{3AB77955-6972-4747-8C00-A3B2871FC2C6}" srcId="{D187B991-F15B-454E-B567-1358D8FDF983}" destId="{CE50F1BE-D097-4534-A3B5-712118C796BB}" srcOrd="1" destOrd="0" parTransId="{841738A7-5A37-4162-89C4-F60769983B84}" sibTransId="{20EE572E-AC77-46EB-AA9B-DB2E98357190}"/>
    <dgm:cxn modelId="{11BF3C77-DC98-4A4D-9557-3E81F0DCABD4}" type="presOf" srcId="{CE50F1BE-D097-4534-A3B5-712118C796BB}" destId="{B7C51490-CB11-49A1-BACB-8055C9A8E1BF}" srcOrd="0" destOrd="0" presId="urn:microsoft.com/office/officeart/2018/2/layout/IconVerticalSolidList"/>
    <dgm:cxn modelId="{6A36C2DD-653C-41B3-AEF5-3849AE6BEFF3}" type="presOf" srcId="{4DA28F3E-F9DB-4FEE-BAD0-4CEA07069819}" destId="{F32514C6-BD0D-4041-B399-04A3A0F869EC}" srcOrd="0" destOrd="0" presId="urn:microsoft.com/office/officeart/2018/2/layout/IconVerticalSolidList"/>
    <dgm:cxn modelId="{9F6AF4DE-3EA5-40A0-9573-7C6E94206C34}" type="presOf" srcId="{CBC8F78F-0AAD-467A-B6BE-FF0F4A60E9B5}" destId="{2EAB2F5F-0B66-4AAD-9380-9DF6D026CC20}" srcOrd="0" destOrd="0" presId="urn:microsoft.com/office/officeart/2018/2/layout/IconVerticalSolidList"/>
    <dgm:cxn modelId="{82C50705-1CD0-400D-9D99-E94589B9245A}" type="presParOf" srcId="{8EB0B608-7B1C-44F1-950B-FDAA60ED0EC2}" destId="{1E9A5C95-5C1D-4102-94DF-5AAC1A70BE6A}" srcOrd="0" destOrd="0" presId="urn:microsoft.com/office/officeart/2018/2/layout/IconVerticalSolidList"/>
    <dgm:cxn modelId="{17338291-C153-4BE9-914D-37C375C858A3}" type="presParOf" srcId="{1E9A5C95-5C1D-4102-94DF-5AAC1A70BE6A}" destId="{59726CB9-C973-4917-9B9B-615B4DEF8850}" srcOrd="0" destOrd="0" presId="urn:microsoft.com/office/officeart/2018/2/layout/IconVerticalSolidList"/>
    <dgm:cxn modelId="{BAF75C70-C528-4B8A-9624-D91E75F7A128}" type="presParOf" srcId="{1E9A5C95-5C1D-4102-94DF-5AAC1A70BE6A}" destId="{8D97379F-2803-46A1-B8B5-7FA15B7F2D83}" srcOrd="1" destOrd="0" presId="urn:microsoft.com/office/officeart/2018/2/layout/IconVerticalSolidList"/>
    <dgm:cxn modelId="{74D9CCC1-FD3A-47C5-80AE-88215D38A7B2}" type="presParOf" srcId="{1E9A5C95-5C1D-4102-94DF-5AAC1A70BE6A}" destId="{05E8125A-BC82-4555-87A5-9343AC128529}" srcOrd="2" destOrd="0" presId="urn:microsoft.com/office/officeart/2018/2/layout/IconVerticalSolidList"/>
    <dgm:cxn modelId="{78197AA9-4216-42A0-B989-6F3BEB8A21D5}" type="presParOf" srcId="{1E9A5C95-5C1D-4102-94DF-5AAC1A70BE6A}" destId="{F32514C6-BD0D-4041-B399-04A3A0F869EC}" srcOrd="3" destOrd="0" presId="urn:microsoft.com/office/officeart/2018/2/layout/IconVerticalSolidList"/>
    <dgm:cxn modelId="{1B81C472-DC20-41C6-AB3C-935CA54C1598}" type="presParOf" srcId="{8EB0B608-7B1C-44F1-950B-FDAA60ED0EC2}" destId="{D96CD1C6-C0F6-4932-8C62-CE6F7E3F6E45}" srcOrd="1" destOrd="0" presId="urn:microsoft.com/office/officeart/2018/2/layout/IconVerticalSolidList"/>
    <dgm:cxn modelId="{0D55B132-56F3-4995-A7B1-995FB436EAB6}" type="presParOf" srcId="{8EB0B608-7B1C-44F1-950B-FDAA60ED0EC2}" destId="{B59EFF9A-41BF-42A7-B94F-BE6AA6974FE5}" srcOrd="2" destOrd="0" presId="urn:microsoft.com/office/officeart/2018/2/layout/IconVerticalSolidList"/>
    <dgm:cxn modelId="{5FEF2B93-A6F1-4254-A1BF-10C51A060F6C}" type="presParOf" srcId="{B59EFF9A-41BF-42A7-B94F-BE6AA6974FE5}" destId="{F7306A70-0A52-41D7-ACC6-41568EE6CEAA}" srcOrd="0" destOrd="0" presId="urn:microsoft.com/office/officeart/2018/2/layout/IconVerticalSolidList"/>
    <dgm:cxn modelId="{87EA1F3A-F490-4139-A7D4-2878C47D7E23}" type="presParOf" srcId="{B59EFF9A-41BF-42A7-B94F-BE6AA6974FE5}" destId="{D328C146-B980-414D-84CF-92B8703319AF}" srcOrd="1" destOrd="0" presId="urn:microsoft.com/office/officeart/2018/2/layout/IconVerticalSolidList"/>
    <dgm:cxn modelId="{C0A85218-1839-4D04-BD53-91333C91AEEC}" type="presParOf" srcId="{B59EFF9A-41BF-42A7-B94F-BE6AA6974FE5}" destId="{65B1FF97-56B6-40A1-A109-5FD84E9887E5}" srcOrd="2" destOrd="0" presId="urn:microsoft.com/office/officeart/2018/2/layout/IconVerticalSolidList"/>
    <dgm:cxn modelId="{8431AB3A-303F-40B2-B2D5-DA91ECEA7ED7}" type="presParOf" srcId="{B59EFF9A-41BF-42A7-B94F-BE6AA6974FE5}" destId="{B7C51490-CB11-49A1-BACB-8055C9A8E1BF}" srcOrd="3" destOrd="0" presId="urn:microsoft.com/office/officeart/2018/2/layout/IconVerticalSolidList"/>
    <dgm:cxn modelId="{18F6B431-0915-43E1-9A77-45A00086B164}" type="presParOf" srcId="{8EB0B608-7B1C-44F1-950B-FDAA60ED0EC2}" destId="{0683CAC3-5D52-40F0-B255-5D5F335FB63B}" srcOrd="3" destOrd="0" presId="urn:microsoft.com/office/officeart/2018/2/layout/IconVerticalSolidList"/>
    <dgm:cxn modelId="{EB9138D0-96DB-413A-9592-83C0BBE072F2}" type="presParOf" srcId="{8EB0B608-7B1C-44F1-950B-FDAA60ED0EC2}" destId="{4A0FF0D1-34F3-4191-9C96-961B4D1FFF15}" srcOrd="4" destOrd="0" presId="urn:microsoft.com/office/officeart/2018/2/layout/IconVerticalSolidList"/>
    <dgm:cxn modelId="{1351668F-593C-42DF-B810-F0B393EE8B73}" type="presParOf" srcId="{4A0FF0D1-34F3-4191-9C96-961B4D1FFF15}" destId="{72908ED5-468C-450C-A060-62BDA5199701}" srcOrd="0" destOrd="0" presId="urn:microsoft.com/office/officeart/2018/2/layout/IconVerticalSolidList"/>
    <dgm:cxn modelId="{7263B622-9B29-4E24-B4F8-4DDACFB58C26}" type="presParOf" srcId="{4A0FF0D1-34F3-4191-9C96-961B4D1FFF15}" destId="{0868C8C9-52E5-4ED6-BE9B-0C7C7D1E6ABC}" srcOrd="1" destOrd="0" presId="urn:microsoft.com/office/officeart/2018/2/layout/IconVerticalSolidList"/>
    <dgm:cxn modelId="{2B544113-26DA-4A28-B316-8297FFBCEEC8}" type="presParOf" srcId="{4A0FF0D1-34F3-4191-9C96-961B4D1FFF15}" destId="{1006EA55-D98C-40BD-A355-F1225C29A478}" srcOrd="2" destOrd="0" presId="urn:microsoft.com/office/officeart/2018/2/layout/IconVerticalSolidList"/>
    <dgm:cxn modelId="{1C3D9BD8-6497-4483-ABF5-E5F0218152D6}" type="presParOf" srcId="{4A0FF0D1-34F3-4191-9C96-961B4D1FFF15}" destId="{2EAB2F5F-0B66-4AAD-9380-9DF6D026CC2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26CB9-C973-4917-9B9B-615B4DEF8850}">
      <dsp:nvSpPr>
        <dsp:cNvPr id="0" name=""/>
        <dsp:cNvSpPr/>
      </dsp:nvSpPr>
      <dsp:spPr>
        <a:xfrm>
          <a:off x="0" y="598"/>
          <a:ext cx="5728344" cy="140051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D97379F-2803-46A1-B8B5-7FA15B7F2D83}">
      <dsp:nvSpPr>
        <dsp:cNvPr id="0" name=""/>
        <dsp:cNvSpPr/>
      </dsp:nvSpPr>
      <dsp:spPr>
        <a:xfrm>
          <a:off x="423654" y="315713"/>
          <a:ext cx="770281" cy="77028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32514C6-BD0D-4041-B399-04A3A0F869EC}">
      <dsp:nvSpPr>
        <dsp:cNvPr id="0" name=""/>
        <dsp:cNvSpPr/>
      </dsp:nvSpPr>
      <dsp:spPr>
        <a:xfrm>
          <a:off x="1617591" y="598"/>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1111250">
            <a:lnSpc>
              <a:spcPct val="90000"/>
            </a:lnSpc>
            <a:spcBef>
              <a:spcPct val="0"/>
            </a:spcBef>
            <a:spcAft>
              <a:spcPct val="35000"/>
            </a:spcAft>
            <a:buNone/>
          </a:pPr>
          <a:r>
            <a:rPr lang="en-US" sz="2500" kern="1200" dirty="0"/>
            <a:t>How popular are various ”Leaf” brand blowers?</a:t>
          </a:r>
        </a:p>
      </dsp:txBody>
      <dsp:txXfrm>
        <a:off x="1617591" y="598"/>
        <a:ext cx="4110752" cy="1400512"/>
      </dsp:txXfrm>
    </dsp:sp>
    <dsp:sp modelId="{F7306A70-0A52-41D7-ACC6-41568EE6CEAA}">
      <dsp:nvSpPr>
        <dsp:cNvPr id="0" name=""/>
        <dsp:cNvSpPr/>
      </dsp:nvSpPr>
      <dsp:spPr>
        <a:xfrm>
          <a:off x="0" y="1751238"/>
          <a:ext cx="5728344" cy="140051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328C146-B980-414D-84CF-92B8703319AF}">
      <dsp:nvSpPr>
        <dsp:cNvPr id="0" name=""/>
        <dsp:cNvSpPr/>
      </dsp:nvSpPr>
      <dsp:spPr>
        <a:xfrm>
          <a:off x="423654" y="2066354"/>
          <a:ext cx="770281" cy="77028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C51490-CB11-49A1-BACB-8055C9A8E1BF}">
      <dsp:nvSpPr>
        <dsp:cNvPr id="0" name=""/>
        <dsp:cNvSpPr/>
      </dsp:nvSpPr>
      <dsp:spPr>
        <a:xfrm>
          <a:off x="1617591" y="1751238"/>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1111250">
            <a:lnSpc>
              <a:spcPct val="90000"/>
            </a:lnSpc>
            <a:spcBef>
              <a:spcPct val="0"/>
            </a:spcBef>
            <a:spcAft>
              <a:spcPct val="35000"/>
            </a:spcAft>
            <a:buNone/>
          </a:pPr>
          <a:r>
            <a:rPr lang="en-US" sz="2500" kern="1200" dirty="0"/>
            <a:t>How does “Leaf” ownership relate to age overall?</a:t>
          </a:r>
        </a:p>
      </dsp:txBody>
      <dsp:txXfrm>
        <a:off x="1617591" y="1751238"/>
        <a:ext cx="4110752" cy="1400512"/>
      </dsp:txXfrm>
    </dsp:sp>
    <dsp:sp modelId="{72908ED5-468C-450C-A060-62BDA5199701}">
      <dsp:nvSpPr>
        <dsp:cNvPr id="0" name=""/>
        <dsp:cNvSpPr/>
      </dsp:nvSpPr>
      <dsp:spPr>
        <a:xfrm>
          <a:off x="0" y="3501879"/>
          <a:ext cx="5728344" cy="140051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868C8C9-52E5-4ED6-BE9B-0C7C7D1E6ABC}">
      <dsp:nvSpPr>
        <dsp:cNvPr id="0" name=""/>
        <dsp:cNvSpPr/>
      </dsp:nvSpPr>
      <dsp:spPr>
        <a:xfrm>
          <a:off x="423654" y="3816994"/>
          <a:ext cx="770281" cy="770281"/>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EAB2F5F-0B66-4AAD-9380-9DF6D026CC20}">
      <dsp:nvSpPr>
        <dsp:cNvPr id="0" name=""/>
        <dsp:cNvSpPr/>
      </dsp:nvSpPr>
      <dsp:spPr>
        <a:xfrm>
          <a:off x="1617591" y="3501879"/>
          <a:ext cx="4110752" cy="140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221" tIns="148221" rIns="148221" bIns="148221" numCol="1" spcCol="1270" anchor="ctr" anchorCtr="0">
          <a:noAutofit/>
        </a:bodyPr>
        <a:lstStyle/>
        <a:p>
          <a:pPr marL="0" lvl="0" indent="0" algn="l" defTabSz="1111250">
            <a:lnSpc>
              <a:spcPct val="90000"/>
            </a:lnSpc>
            <a:spcBef>
              <a:spcPct val="0"/>
            </a:spcBef>
            <a:spcAft>
              <a:spcPct val="35000"/>
            </a:spcAft>
            <a:buNone/>
          </a:pPr>
          <a:r>
            <a:rPr lang="en-US" sz="2500" kern="1200" dirty="0"/>
            <a:t>How does “Leaf” ownership relate to home ownership?</a:t>
          </a:r>
        </a:p>
      </dsp:txBody>
      <dsp:txXfrm>
        <a:off x="1617591" y="3501879"/>
        <a:ext cx="4110752" cy="14005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3298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3011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8679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2344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5784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91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715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7414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5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4379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3/25/2019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0051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063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777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3/25/2019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080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3/25/2019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9257903"/>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39EB6C4-D3F4-7F4A-B831-09CA7AFE98C8}"/>
              </a:ext>
            </a:extLst>
          </p:cNvPr>
          <p:cNvSpPr>
            <a:spLocks noGrp="1"/>
          </p:cNvSpPr>
          <p:nvPr>
            <p:ph idx="1"/>
          </p:nvPr>
        </p:nvSpPr>
        <p:spPr>
          <a:xfrm>
            <a:off x="1115732" y="2222287"/>
            <a:ext cx="9966953" cy="3636511"/>
          </a:xfrm>
          <a:effectLst/>
        </p:spPr>
        <p:txBody>
          <a:bodyPr>
            <a:normAutofit/>
          </a:bodyPr>
          <a:lstStyle/>
          <a:p>
            <a:pPr marL="0" indent="0">
              <a:buNone/>
            </a:pPr>
            <a:r>
              <a:rPr lang="en-US" dirty="0"/>
              <a:t>The following is an example report designed to illustrate what a professional analytic report may look like. You should make a similarly professional report in PowerPoint. We used the modern PowerPoint themes and “Design Ideas”, along with pated graphics from an analytics tool (you may use Excel, Microsoft Power BI, or another tool) to make graphs. The length of the report is determined entirely by a desire to properly cover all results. Once the questions are answered thoroughly, the report should end.</a:t>
            </a:r>
          </a:p>
        </p:txBody>
      </p:sp>
    </p:spTree>
    <p:extLst>
      <p:ext uri="{BB962C8B-B14F-4D97-AF65-F5344CB8AC3E}">
        <p14:creationId xmlns:p14="http://schemas.microsoft.com/office/powerpoint/2010/main" val="579384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44D0BD74-2F0E-4D34-9C06-662E0DE5F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B60D0427-02A1-4FCC-A96A-C32F7D542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3">
            <a:extLst>
              <a:ext uri="{FF2B5EF4-FFF2-40B4-BE49-F238E27FC236}">
                <a16:creationId xmlns:a16="http://schemas.microsoft.com/office/drawing/2014/main" id="{64A01B2C-270B-4617-9CE3-8AB51AC0D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BD5E38-4812-0442-9B7A-CA0C7508E19F}"/>
              </a:ext>
            </a:extLst>
          </p:cNvPr>
          <p:cNvSpPr>
            <a:spLocks noGrp="1"/>
          </p:cNvSpPr>
          <p:nvPr>
            <p:ph type="title"/>
          </p:nvPr>
        </p:nvSpPr>
        <p:spPr>
          <a:xfrm>
            <a:off x="810001" y="447188"/>
            <a:ext cx="3413084" cy="1559412"/>
          </a:xfrm>
        </p:spPr>
        <p:txBody>
          <a:bodyPr vert="horz" lIns="91440" tIns="45720" rIns="91440" bIns="45720" rtlCol="0" anchor="b">
            <a:normAutofit/>
          </a:bodyPr>
          <a:lstStyle/>
          <a:p>
            <a:r>
              <a:rPr lang="en-US" sz="3200" dirty="0"/>
              <a:t>Ownership of Leaf Products</a:t>
            </a:r>
          </a:p>
        </p:txBody>
      </p:sp>
      <p:sp>
        <p:nvSpPr>
          <p:cNvPr id="8" name="Content Placeholder 13">
            <a:extLst>
              <a:ext uri="{FF2B5EF4-FFF2-40B4-BE49-F238E27FC236}">
                <a16:creationId xmlns:a16="http://schemas.microsoft.com/office/drawing/2014/main" id="{7FA69B80-A5C1-2645-B153-6FA8C06685B8}"/>
              </a:ext>
            </a:extLst>
          </p:cNvPr>
          <p:cNvSpPr>
            <a:spLocks noGrp="1"/>
          </p:cNvSpPr>
          <p:nvPr>
            <p:ph sz="half" idx="1"/>
          </p:nvPr>
        </p:nvSpPr>
        <p:spPr>
          <a:xfrm>
            <a:off x="818713" y="2413000"/>
            <a:ext cx="3404372" cy="3632200"/>
          </a:xfrm>
        </p:spPr>
        <p:txBody>
          <a:bodyPr vert="horz" lIns="91440" tIns="45720" rIns="91440" bIns="45720" rtlCol="0" anchor="ctr">
            <a:normAutofit/>
          </a:bodyPr>
          <a:lstStyle/>
          <a:p>
            <a:r>
              <a:rPr lang="en-US" sz="1600" dirty="0"/>
              <a:t>Leaf products are popular; many customers own more than one</a:t>
            </a:r>
          </a:p>
          <a:p>
            <a:endParaRPr lang="en-US" sz="1600" dirty="0"/>
          </a:p>
          <a:p>
            <a:r>
              <a:rPr lang="en-US" sz="1600" dirty="0"/>
              <a:t>47.95% of the sample owned two or more Leaf products</a:t>
            </a:r>
          </a:p>
        </p:txBody>
      </p:sp>
      <p:sp>
        <p:nvSpPr>
          <p:cNvPr id="35" name="Rounded Rectangle 17">
            <a:extLst>
              <a:ext uri="{FF2B5EF4-FFF2-40B4-BE49-F238E27FC236}">
                <a16:creationId xmlns:a16="http://schemas.microsoft.com/office/drawing/2014/main" id="{3960A255-5D7F-455B-9869-0536C927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F88081-B6EE-9C4E-9825-F040D785A213}"/>
              </a:ext>
            </a:extLst>
          </p:cNvPr>
          <p:cNvPicPr>
            <a:picLocks noChangeAspect="1"/>
          </p:cNvPicPr>
          <p:nvPr/>
        </p:nvPicPr>
        <p:blipFill>
          <a:blip r:embed="rId2"/>
          <a:stretch>
            <a:fillRect/>
          </a:stretch>
        </p:blipFill>
        <p:spPr>
          <a:xfrm>
            <a:off x="5487568" y="1611784"/>
            <a:ext cx="5885719" cy="3634431"/>
          </a:xfrm>
          <a:prstGeom prst="rect">
            <a:avLst/>
          </a:prstGeom>
        </p:spPr>
      </p:pic>
    </p:spTree>
    <p:extLst>
      <p:ext uri="{BB962C8B-B14F-4D97-AF65-F5344CB8AC3E}">
        <p14:creationId xmlns:p14="http://schemas.microsoft.com/office/powerpoint/2010/main" val="394031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42A8095-55F6-3448-A427-56EF1280346F}"/>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lvl="0" algn="ctr"/>
            <a:r>
              <a:rPr lang="en-US" sz="5400" dirty="0"/>
              <a:t>How does “Leaf” ownership relate to age?</a:t>
            </a:r>
          </a:p>
        </p:txBody>
      </p:sp>
    </p:spTree>
    <p:extLst>
      <p:ext uri="{BB962C8B-B14F-4D97-AF65-F5344CB8AC3E}">
        <p14:creationId xmlns:p14="http://schemas.microsoft.com/office/powerpoint/2010/main" val="342242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6B93DE-74A8-C547-8FEF-B18D89A71DE6}"/>
              </a:ext>
            </a:extLst>
          </p:cNvPr>
          <p:cNvSpPr>
            <a:spLocks noGrp="1"/>
          </p:cNvSpPr>
          <p:nvPr>
            <p:ph type="title"/>
          </p:nvPr>
        </p:nvSpPr>
        <p:spPr/>
        <p:txBody>
          <a:bodyPr/>
          <a:lstStyle/>
          <a:p>
            <a:r>
              <a:rPr lang="en-US" dirty="0"/>
              <a:t>Leaf Ownership By Age</a:t>
            </a:r>
          </a:p>
        </p:txBody>
      </p:sp>
      <p:sp>
        <p:nvSpPr>
          <p:cNvPr id="7" name="Content Placeholder 13">
            <a:extLst>
              <a:ext uri="{FF2B5EF4-FFF2-40B4-BE49-F238E27FC236}">
                <a16:creationId xmlns:a16="http://schemas.microsoft.com/office/drawing/2014/main" id="{1F7886E2-D1B5-8F40-A232-96AE1150772D}"/>
              </a:ext>
            </a:extLst>
          </p:cNvPr>
          <p:cNvSpPr>
            <a:spLocks noGrp="1"/>
          </p:cNvSpPr>
          <p:nvPr>
            <p:ph sz="half" idx="1"/>
          </p:nvPr>
        </p:nvSpPr>
        <p:spPr>
          <a:xfrm>
            <a:off x="818713" y="2413000"/>
            <a:ext cx="2381687" cy="3632200"/>
          </a:xfrm>
        </p:spPr>
        <p:txBody>
          <a:bodyPr vert="horz" lIns="91440" tIns="45720" rIns="91440" bIns="45720" rtlCol="0" anchor="ctr">
            <a:normAutofit/>
          </a:bodyPr>
          <a:lstStyle/>
          <a:p>
            <a:r>
              <a:rPr lang="en-US" sz="1600" dirty="0"/>
              <a:t>Average ages hovered near 35; a slight upward trend was observed with number of products owned</a:t>
            </a:r>
            <a:br>
              <a:rPr lang="en-US" sz="1600" dirty="0"/>
            </a:br>
            <a:endParaRPr lang="en-US" sz="1600" dirty="0"/>
          </a:p>
          <a:p>
            <a:r>
              <a:rPr lang="en-US" sz="1600" dirty="0"/>
              <a:t>However, any age trend appears to be small</a:t>
            </a:r>
          </a:p>
        </p:txBody>
      </p:sp>
      <p:pic>
        <p:nvPicPr>
          <p:cNvPr id="8" name="Picture 7">
            <a:extLst>
              <a:ext uri="{FF2B5EF4-FFF2-40B4-BE49-F238E27FC236}">
                <a16:creationId xmlns:a16="http://schemas.microsoft.com/office/drawing/2014/main" id="{3001E5EC-3835-7547-BC39-FAFC701738F7}"/>
              </a:ext>
            </a:extLst>
          </p:cNvPr>
          <p:cNvPicPr>
            <a:picLocks noChangeAspect="1"/>
          </p:cNvPicPr>
          <p:nvPr/>
        </p:nvPicPr>
        <p:blipFill>
          <a:blip r:embed="rId2"/>
          <a:stretch>
            <a:fillRect/>
          </a:stretch>
        </p:blipFill>
        <p:spPr>
          <a:xfrm>
            <a:off x="4616013" y="1999803"/>
            <a:ext cx="6121400" cy="4411009"/>
          </a:xfrm>
          <a:prstGeom prst="rect">
            <a:avLst/>
          </a:prstGeom>
        </p:spPr>
      </p:pic>
    </p:spTree>
    <p:extLst>
      <p:ext uri="{BB962C8B-B14F-4D97-AF65-F5344CB8AC3E}">
        <p14:creationId xmlns:p14="http://schemas.microsoft.com/office/powerpoint/2010/main" val="60248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DAD47858-7A44-47E5-AC94-E528B41D1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 name="Rounded Rectangle 16">
            <a:extLst>
              <a:ext uri="{FF2B5EF4-FFF2-40B4-BE49-F238E27FC236}">
                <a16:creationId xmlns:a16="http://schemas.microsoft.com/office/drawing/2014/main" id="{FC8E1F57-C485-4616-AC2C-9D68B15F8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306" y="643464"/>
            <a:ext cx="10927614" cy="3599352"/>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ADEB545-5434-4CBC-9EA1-61C6A7118F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7" name="Freeform 9">
              <a:extLst>
                <a:ext uri="{FF2B5EF4-FFF2-40B4-BE49-F238E27FC236}">
                  <a16:creationId xmlns:a16="http://schemas.microsoft.com/office/drawing/2014/main" id="{112BB911-23D0-4818-A27C-E8961C0AE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FA28AD2F-DF6B-46C1-A330-BBE8C71C1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57345701-C7DF-419A-B108-8CE1E579A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E66B93DE-74A8-C547-8FEF-B18D89A71DE6}"/>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t>Average Age By Product</a:t>
            </a:r>
          </a:p>
        </p:txBody>
      </p:sp>
      <p:sp>
        <p:nvSpPr>
          <p:cNvPr id="7" name="Content Placeholder 13">
            <a:extLst>
              <a:ext uri="{FF2B5EF4-FFF2-40B4-BE49-F238E27FC236}">
                <a16:creationId xmlns:a16="http://schemas.microsoft.com/office/drawing/2014/main" id="{1F7886E2-D1B5-8F40-A232-96AE1150772D}"/>
              </a:ext>
            </a:extLst>
          </p:cNvPr>
          <p:cNvSpPr>
            <a:spLocks noGrp="1"/>
          </p:cNvSpPr>
          <p:nvPr>
            <p:ph sz="half" idx="1"/>
          </p:nvPr>
        </p:nvSpPr>
        <p:spPr>
          <a:xfrm>
            <a:off x="810001" y="5594109"/>
            <a:ext cx="10572000" cy="992957"/>
          </a:xfrm>
        </p:spPr>
        <p:txBody>
          <a:bodyPr vert="horz" lIns="91440" tIns="45720" rIns="91440" bIns="45720" rtlCol="0" anchor="t">
            <a:normAutofit/>
          </a:bodyPr>
          <a:lstStyle/>
          <a:p>
            <a:pPr marL="0" indent="0">
              <a:buNone/>
            </a:pPr>
            <a:r>
              <a:rPr lang="en-US" dirty="0"/>
              <a:t>Owners of all but the “Leaf Blower” tend to be slightly older. </a:t>
            </a:r>
          </a:p>
          <a:p>
            <a:pPr marL="0" indent="0">
              <a:buNone/>
            </a:pPr>
            <a:r>
              <a:rPr lang="en-US" dirty="0"/>
              <a:t>Statistical significance was assessed using </a:t>
            </a:r>
            <a:r>
              <a:rPr lang="en-US" i="1" dirty="0"/>
              <a:t>t </a:t>
            </a:r>
            <a:r>
              <a:rPr lang="en-US" dirty="0"/>
              <a:t>tests and </a:t>
            </a:r>
            <a:r>
              <a:rPr lang="en-US" i="1" dirty="0"/>
              <a:t>p</a:t>
            </a:r>
            <a:r>
              <a:rPr lang="en-US" dirty="0"/>
              <a:t>-values. </a:t>
            </a:r>
          </a:p>
        </p:txBody>
      </p:sp>
      <p:graphicFrame>
        <p:nvGraphicFramePr>
          <p:cNvPr id="3" name="Table 2">
            <a:extLst>
              <a:ext uri="{FF2B5EF4-FFF2-40B4-BE49-F238E27FC236}">
                <a16:creationId xmlns:a16="http://schemas.microsoft.com/office/drawing/2014/main" id="{D904D27C-72EC-AB42-B32A-2E79D210A259}"/>
              </a:ext>
            </a:extLst>
          </p:cNvPr>
          <p:cNvGraphicFramePr>
            <a:graphicFrameLocks noGrp="1"/>
          </p:cNvGraphicFramePr>
          <p:nvPr>
            <p:extLst>
              <p:ext uri="{D42A27DB-BD31-4B8C-83A1-F6EECF244321}">
                <p14:modId xmlns:p14="http://schemas.microsoft.com/office/powerpoint/2010/main" val="1451975339"/>
              </p:ext>
            </p:extLst>
          </p:nvPr>
        </p:nvGraphicFramePr>
        <p:xfrm>
          <a:off x="810001" y="828916"/>
          <a:ext cx="10572000" cy="3167420"/>
        </p:xfrm>
        <a:graphic>
          <a:graphicData uri="http://schemas.openxmlformats.org/drawingml/2006/table">
            <a:tbl>
              <a:tblPr firstRow="1" bandRow="1">
                <a:tableStyleId>{8EC20E35-A176-4012-BC5E-935CFFF8708E}</a:tableStyleId>
              </a:tblPr>
              <a:tblGrid>
                <a:gridCol w="1940919">
                  <a:extLst>
                    <a:ext uri="{9D8B030D-6E8A-4147-A177-3AD203B41FA5}">
                      <a16:colId xmlns:a16="http://schemas.microsoft.com/office/drawing/2014/main" val="2996558478"/>
                    </a:ext>
                  </a:extLst>
                </a:gridCol>
                <a:gridCol w="1743108">
                  <a:extLst>
                    <a:ext uri="{9D8B030D-6E8A-4147-A177-3AD203B41FA5}">
                      <a16:colId xmlns:a16="http://schemas.microsoft.com/office/drawing/2014/main" val="1130563706"/>
                    </a:ext>
                  </a:extLst>
                </a:gridCol>
                <a:gridCol w="1743108">
                  <a:extLst>
                    <a:ext uri="{9D8B030D-6E8A-4147-A177-3AD203B41FA5}">
                      <a16:colId xmlns:a16="http://schemas.microsoft.com/office/drawing/2014/main" val="3975285602"/>
                    </a:ext>
                  </a:extLst>
                </a:gridCol>
                <a:gridCol w="1625805">
                  <a:extLst>
                    <a:ext uri="{9D8B030D-6E8A-4147-A177-3AD203B41FA5}">
                      <a16:colId xmlns:a16="http://schemas.microsoft.com/office/drawing/2014/main" val="430191612"/>
                    </a:ext>
                  </a:extLst>
                </a:gridCol>
                <a:gridCol w="1743108">
                  <a:extLst>
                    <a:ext uri="{9D8B030D-6E8A-4147-A177-3AD203B41FA5}">
                      <a16:colId xmlns:a16="http://schemas.microsoft.com/office/drawing/2014/main" val="1763113396"/>
                    </a:ext>
                  </a:extLst>
                </a:gridCol>
                <a:gridCol w="1775952">
                  <a:extLst>
                    <a:ext uri="{9D8B030D-6E8A-4147-A177-3AD203B41FA5}">
                      <a16:colId xmlns:a16="http://schemas.microsoft.com/office/drawing/2014/main" val="3076255202"/>
                    </a:ext>
                  </a:extLst>
                </a:gridCol>
              </a:tblGrid>
              <a:tr h="819089">
                <a:tc>
                  <a:txBody>
                    <a:bodyPr/>
                    <a:lstStyle/>
                    <a:p>
                      <a:pPr algn="l" fontAlgn="b"/>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dirty="0">
                          <a:effectLst/>
                        </a:rPr>
                        <a:t>Mean Age (Non-Owner)</a:t>
                      </a:r>
                      <a:endParaRPr lang="en-US" sz="2000" b="0" i="0" u="none" strike="noStrike" dirty="0">
                        <a:solidFill>
                          <a:srgbClr val="000000"/>
                        </a:solidFill>
                        <a:effectLst/>
                        <a:latin typeface="Calibri" panose="020F0502020204030204" pitchFamily="34" charset="0"/>
                      </a:endParaRPr>
                    </a:p>
                  </a:txBody>
                  <a:tcPr marL="17394" marR="17394" marT="17394"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Mean Age (Owner)</a:t>
                      </a:r>
                      <a:endParaRPr lang="en-US" sz="2000" b="0" i="0"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i="1" u="none" strike="noStrike" dirty="0">
                          <a:effectLst/>
                        </a:rPr>
                        <a:t>t</a:t>
                      </a:r>
                      <a:endParaRPr lang="en-US" sz="2000" b="0" i="1"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i="1" u="none" strike="noStrike" dirty="0">
                          <a:effectLst/>
                        </a:rPr>
                        <a:t>p</a:t>
                      </a:r>
                      <a:endParaRPr lang="en-US" sz="2000" b="0" i="1"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i="1" u="none" strike="noStrike" dirty="0">
                          <a:effectLst/>
                        </a:rPr>
                        <a:t>Significant?</a:t>
                      </a:r>
                      <a:endParaRPr lang="en-US" sz="2000" b="0" i="1" u="none" strike="noStrike" dirty="0">
                        <a:solidFill>
                          <a:srgbClr val="000000"/>
                        </a:solidFill>
                        <a:effectLst/>
                        <a:latin typeface="Calibri" panose="020F0502020204030204" pitchFamily="34" charset="0"/>
                      </a:endParaRPr>
                    </a:p>
                  </a:txBody>
                  <a:tcPr marL="17394" marR="17394" marT="17394" marB="0" anchor="b"/>
                </a:tc>
                <a:extLst>
                  <a:ext uri="{0D108BD9-81ED-4DB2-BD59-A6C34878D82A}">
                    <a16:rowId xmlns:a16="http://schemas.microsoft.com/office/drawing/2014/main" val="1304588669"/>
                  </a:ext>
                </a:extLst>
              </a:tr>
              <a:tr h="470020">
                <a:tc>
                  <a:txBody>
                    <a:bodyPr/>
                    <a:lstStyle/>
                    <a:p>
                      <a:pPr algn="l" fontAlgn="b"/>
                      <a:r>
                        <a:rPr lang="en-US" sz="2000" u="none" strike="noStrike">
                          <a:effectLst/>
                        </a:rPr>
                        <a:t>Leaf Blower</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39.33</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38.16</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dirty="0">
                          <a:effectLst/>
                        </a:rPr>
                        <a:t>1.30</a:t>
                      </a:r>
                      <a:endParaRPr lang="en-US" sz="2000" b="0" i="0"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b="0" i="0" u="none" strike="noStrike" dirty="0">
                          <a:solidFill>
                            <a:srgbClr val="000000"/>
                          </a:solidFill>
                          <a:effectLst/>
                          <a:latin typeface="Calibri" panose="020F0502020204030204" pitchFamily="34" charset="0"/>
                        </a:rPr>
                        <a:t>.20</a:t>
                      </a:r>
                    </a:p>
                  </a:txBody>
                  <a:tcPr marL="17394" marR="17394" marT="17394" marB="0" anchor="b"/>
                </a:tc>
                <a:tc>
                  <a:txBody>
                    <a:bodyPr/>
                    <a:lstStyle/>
                    <a:p>
                      <a:pPr algn="ctr" fontAlgn="b"/>
                      <a:r>
                        <a:rPr lang="en-US" sz="2000" u="none" strike="noStrike" dirty="0">
                          <a:effectLst/>
                        </a:rPr>
                        <a:t>FALSE</a:t>
                      </a:r>
                      <a:endParaRPr lang="en-US" sz="2000" b="0" i="0" u="none" strike="noStrike" dirty="0">
                        <a:solidFill>
                          <a:srgbClr val="000000"/>
                        </a:solidFill>
                        <a:effectLst/>
                        <a:latin typeface="Calibri" panose="020F0502020204030204" pitchFamily="34" charset="0"/>
                      </a:endParaRPr>
                    </a:p>
                  </a:txBody>
                  <a:tcPr marL="17394" marR="17394" marT="17394" marB="0" anchor="b"/>
                </a:tc>
                <a:extLst>
                  <a:ext uri="{0D108BD9-81ED-4DB2-BD59-A6C34878D82A}">
                    <a16:rowId xmlns:a16="http://schemas.microsoft.com/office/drawing/2014/main" val="229530264"/>
                  </a:ext>
                </a:extLst>
              </a:tr>
              <a:tr h="552229">
                <a:tc>
                  <a:txBody>
                    <a:bodyPr/>
                    <a:lstStyle/>
                    <a:p>
                      <a:pPr algn="l" fontAlgn="b"/>
                      <a:r>
                        <a:rPr lang="en-US" sz="2000" u="none" strike="noStrike">
                          <a:effectLst/>
                        </a:rPr>
                        <a:t>Leaf Destroyer</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dirty="0">
                          <a:effectLst/>
                        </a:rPr>
                        <a:t>37.20</a:t>
                      </a:r>
                      <a:endParaRPr lang="en-US" sz="2000" b="0" i="0"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40.24</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-5.43</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b="0" i="0" u="none" strike="noStrike" dirty="0">
                          <a:solidFill>
                            <a:srgbClr val="000000"/>
                          </a:solidFill>
                          <a:effectLst/>
                          <a:latin typeface="Calibri" panose="020F0502020204030204" pitchFamily="34" charset="0"/>
                        </a:rPr>
                        <a:t>&lt; .001</a:t>
                      </a:r>
                    </a:p>
                  </a:txBody>
                  <a:tcPr marL="17394" marR="17394" marT="17394" marB="0" anchor="b"/>
                </a:tc>
                <a:tc>
                  <a:txBody>
                    <a:bodyPr/>
                    <a:lstStyle/>
                    <a:p>
                      <a:pPr algn="ctr" fontAlgn="b"/>
                      <a:r>
                        <a:rPr lang="en-US" sz="2000" u="none" strike="noStrike" dirty="0">
                          <a:effectLst/>
                        </a:rPr>
                        <a:t>TRUE</a:t>
                      </a:r>
                      <a:endParaRPr lang="en-US" sz="2000" b="0" i="0" u="none" strike="noStrike" dirty="0">
                        <a:solidFill>
                          <a:srgbClr val="000000"/>
                        </a:solidFill>
                        <a:effectLst/>
                        <a:latin typeface="Calibri" panose="020F0502020204030204" pitchFamily="34" charset="0"/>
                      </a:endParaRPr>
                    </a:p>
                  </a:txBody>
                  <a:tcPr marL="17394" marR="17394" marT="17394" marB="0" anchor="b"/>
                </a:tc>
                <a:extLst>
                  <a:ext uri="{0D108BD9-81ED-4DB2-BD59-A6C34878D82A}">
                    <a16:rowId xmlns:a16="http://schemas.microsoft.com/office/drawing/2014/main" val="2062425560"/>
                  </a:ext>
                </a:extLst>
              </a:tr>
              <a:tr h="699088">
                <a:tc>
                  <a:txBody>
                    <a:bodyPr/>
                    <a:lstStyle/>
                    <a:p>
                      <a:pPr algn="l" fontAlgn="b"/>
                      <a:r>
                        <a:rPr lang="en-US" sz="2000" u="none" strike="noStrike" dirty="0">
                          <a:effectLst/>
                        </a:rPr>
                        <a:t>Leaf Storm-</a:t>
                      </a:r>
                      <a:r>
                        <a:rPr lang="en-US" sz="2000" u="none" strike="noStrike" dirty="0" err="1">
                          <a:effectLst/>
                        </a:rPr>
                        <a:t>Nado</a:t>
                      </a:r>
                      <a:endParaRPr lang="en-US" sz="2000" b="0" i="0"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38.27</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40.24</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dirty="0">
                          <a:effectLst/>
                        </a:rPr>
                        <a:t>-3.60</a:t>
                      </a:r>
                      <a:endParaRPr lang="en-US" sz="2000" b="0" i="0" u="none" strike="noStrike" dirty="0">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b="0" i="0" u="none" strike="noStrike" dirty="0">
                          <a:solidFill>
                            <a:srgbClr val="000000"/>
                          </a:solidFill>
                          <a:effectLst/>
                          <a:latin typeface="Calibri" panose="020F0502020204030204" pitchFamily="34" charset="0"/>
                        </a:rPr>
                        <a:t>&lt; .001</a:t>
                      </a:r>
                    </a:p>
                  </a:txBody>
                  <a:tcPr marL="17394" marR="17394" marT="17394" marB="0" anchor="b"/>
                </a:tc>
                <a:tc>
                  <a:txBody>
                    <a:bodyPr/>
                    <a:lstStyle/>
                    <a:p>
                      <a:pPr algn="ctr" fontAlgn="b"/>
                      <a:r>
                        <a:rPr lang="en-US" sz="2000" u="none" strike="noStrike" dirty="0">
                          <a:effectLst/>
                        </a:rPr>
                        <a:t>TRUE</a:t>
                      </a:r>
                      <a:endParaRPr lang="en-US" sz="2000" b="0" i="0" u="none" strike="noStrike" dirty="0">
                        <a:solidFill>
                          <a:srgbClr val="000000"/>
                        </a:solidFill>
                        <a:effectLst/>
                        <a:latin typeface="Calibri" panose="020F0502020204030204" pitchFamily="34" charset="0"/>
                      </a:endParaRPr>
                    </a:p>
                  </a:txBody>
                  <a:tcPr marL="17394" marR="17394" marT="17394" marB="0" anchor="b"/>
                </a:tc>
                <a:extLst>
                  <a:ext uri="{0D108BD9-81ED-4DB2-BD59-A6C34878D82A}">
                    <a16:rowId xmlns:a16="http://schemas.microsoft.com/office/drawing/2014/main" val="39572111"/>
                  </a:ext>
                </a:extLst>
              </a:tr>
              <a:tr h="552229">
                <a:tc>
                  <a:txBody>
                    <a:bodyPr/>
                    <a:lstStyle/>
                    <a:p>
                      <a:pPr algn="l" fontAlgn="b"/>
                      <a:r>
                        <a:rPr lang="en-US" sz="2000" u="none" strike="noStrike">
                          <a:effectLst/>
                        </a:rPr>
                        <a:t>Leaf A-leaf-eator</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39.73</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36.91</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u="none" strike="noStrike">
                          <a:effectLst/>
                        </a:rPr>
                        <a:t>4.21</a:t>
                      </a:r>
                      <a:endParaRPr lang="en-US" sz="2000" b="0" i="0" u="none" strike="noStrike">
                        <a:solidFill>
                          <a:srgbClr val="000000"/>
                        </a:solidFill>
                        <a:effectLst/>
                        <a:latin typeface="Calibri" panose="020F0502020204030204" pitchFamily="34" charset="0"/>
                      </a:endParaRPr>
                    </a:p>
                  </a:txBody>
                  <a:tcPr marL="17394" marR="17394" marT="17394" marB="0" anchor="b"/>
                </a:tc>
                <a:tc>
                  <a:txBody>
                    <a:bodyPr/>
                    <a:lstStyle/>
                    <a:p>
                      <a:pPr algn="ctr" fontAlgn="b"/>
                      <a:r>
                        <a:rPr lang="en-US" sz="2000" b="0" i="0" u="none" strike="noStrike" dirty="0">
                          <a:solidFill>
                            <a:srgbClr val="000000"/>
                          </a:solidFill>
                          <a:effectLst/>
                          <a:latin typeface="Calibri" panose="020F0502020204030204" pitchFamily="34" charset="0"/>
                        </a:rPr>
                        <a:t>&lt; .001</a:t>
                      </a:r>
                    </a:p>
                  </a:txBody>
                  <a:tcPr marL="17394" marR="17394" marT="17394" marB="0" anchor="b"/>
                </a:tc>
                <a:tc>
                  <a:txBody>
                    <a:bodyPr/>
                    <a:lstStyle/>
                    <a:p>
                      <a:pPr algn="ctr" fontAlgn="b"/>
                      <a:r>
                        <a:rPr lang="en-US" sz="2000" u="none" strike="noStrike" dirty="0">
                          <a:effectLst/>
                        </a:rPr>
                        <a:t>TRUE</a:t>
                      </a:r>
                      <a:endParaRPr lang="en-US" sz="2000" b="0" i="0" u="none" strike="noStrike" dirty="0">
                        <a:solidFill>
                          <a:srgbClr val="000000"/>
                        </a:solidFill>
                        <a:effectLst/>
                        <a:latin typeface="Calibri" panose="020F0502020204030204" pitchFamily="34" charset="0"/>
                      </a:endParaRPr>
                    </a:p>
                  </a:txBody>
                  <a:tcPr marL="17394" marR="17394" marT="17394" marB="0" anchor="b"/>
                </a:tc>
                <a:extLst>
                  <a:ext uri="{0D108BD9-81ED-4DB2-BD59-A6C34878D82A}">
                    <a16:rowId xmlns:a16="http://schemas.microsoft.com/office/drawing/2014/main" val="2138767377"/>
                  </a:ext>
                </a:extLst>
              </a:tr>
            </a:tbl>
          </a:graphicData>
        </a:graphic>
      </p:graphicFrame>
    </p:spTree>
    <p:extLst>
      <p:ext uri="{BB962C8B-B14F-4D97-AF65-F5344CB8AC3E}">
        <p14:creationId xmlns:p14="http://schemas.microsoft.com/office/powerpoint/2010/main" val="179615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42A8095-55F6-3448-A427-56EF1280346F}"/>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lvl="0" algn="ctr"/>
            <a:r>
              <a:rPr lang="en-US" sz="5400" dirty="0"/>
              <a:t>How does “Leaf” ownership relate to home ownership?</a:t>
            </a:r>
          </a:p>
        </p:txBody>
      </p:sp>
    </p:spTree>
    <p:extLst>
      <p:ext uri="{BB962C8B-B14F-4D97-AF65-F5344CB8AC3E}">
        <p14:creationId xmlns:p14="http://schemas.microsoft.com/office/powerpoint/2010/main" val="425515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E66B93DE-74A8-C547-8FEF-B18D89A71DE6}"/>
              </a:ext>
            </a:extLst>
          </p:cNvPr>
          <p:cNvSpPr>
            <a:spLocks noGrp="1"/>
          </p:cNvSpPr>
          <p:nvPr>
            <p:ph type="title"/>
          </p:nvPr>
        </p:nvSpPr>
        <p:spPr>
          <a:xfrm>
            <a:off x="810002" y="639097"/>
            <a:ext cx="4961534" cy="3781101"/>
          </a:xfrm>
        </p:spPr>
        <p:txBody>
          <a:bodyPr vert="horz" lIns="91440" tIns="45720" rIns="91440" bIns="45720" rtlCol="0" anchor="b">
            <a:normAutofit fontScale="90000"/>
          </a:bodyPr>
          <a:lstStyle/>
          <a:p>
            <a:r>
              <a:rPr lang="en-US" sz="5400" dirty="0"/>
              <a:t>Leaf Blower is unpopular regardless of home ownership</a:t>
            </a:r>
          </a:p>
        </p:txBody>
      </p:sp>
      <p:sp>
        <p:nvSpPr>
          <p:cNvPr id="20" name="Rectangle 19">
            <a:extLst>
              <a:ext uri="{FF2B5EF4-FFF2-40B4-BE49-F238E27FC236}">
                <a16:creationId xmlns:a16="http://schemas.microsoft.com/office/drawing/2014/main" id="{8B6B14F3-ECB2-417E-805F-8EEF8BF29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4">
            <a:extLst>
              <a:ext uri="{FF2B5EF4-FFF2-40B4-BE49-F238E27FC236}">
                <a16:creationId xmlns:a16="http://schemas.microsoft.com/office/drawing/2014/main" id="{9CF65A78-652C-47E9-8128-331CFCCFE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C53A60-25D6-8642-B991-9C6F1615616F}"/>
              </a:ext>
            </a:extLst>
          </p:cNvPr>
          <p:cNvPicPr>
            <a:picLocks noChangeAspect="1"/>
          </p:cNvPicPr>
          <p:nvPr/>
        </p:nvPicPr>
        <p:blipFill rotWithShape="1">
          <a:blip r:embed="rId2"/>
          <a:srcRect l="10024" r="9396" b="-2"/>
          <a:stretch/>
        </p:blipFill>
        <p:spPr>
          <a:xfrm>
            <a:off x="7068226" y="1251276"/>
            <a:ext cx="4174333" cy="4325739"/>
          </a:xfrm>
          <a:prstGeom prst="rect">
            <a:avLst/>
          </a:prstGeom>
        </p:spPr>
      </p:pic>
      <p:graphicFrame>
        <p:nvGraphicFramePr>
          <p:cNvPr id="3" name="Table 2">
            <a:extLst>
              <a:ext uri="{FF2B5EF4-FFF2-40B4-BE49-F238E27FC236}">
                <a16:creationId xmlns:a16="http://schemas.microsoft.com/office/drawing/2014/main" id="{F68532FE-0628-FA40-B8C2-1BEA13CC701E}"/>
              </a:ext>
            </a:extLst>
          </p:cNvPr>
          <p:cNvGraphicFramePr>
            <a:graphicFrameLocks noGrp="1"/>
          </p:cNvGraphicFramePr>
          <p:nvPr>
            <p:extLst>
              <p:ext uri="{D42A27DB-BD31-4B8C-83A1-F6EECF244321}">
                <p14:modId xmlns:p14="http://schemas.microsoft.com/office/powerpoint/2010/main" val="3554001275"/>
              </p:ext>
            </p:extLst>
          </p:nvPr>
        </p:nvGraphicFramePr>
        <p:xfrm>
          <a:off x="471335" y="5509941"/>
          <a:ext cx="4647450" cy="1038767"/>
        </p:xfrm>
        <a:graphic>
          <a:graphicData uri="http://schemas.openxmlformats.org/drawingml/2006/table">
            <a:tbl>
              <a:tblPr firstRow="1" bandRow="1">
                <a:tableStyleId>{3C2FFA5D-87B4-456A-9821-1D502468CF0F}</a:tableStyleId>
              </a:tblPr>
              <a:tblGrid>
                <a:gridCol w="1454418">
                  <a:extLst>
                    <a:ext uri="{9D8B030D-6E8A-4147-A177-3AD203B41FA5}">
                      <a16:colId xmlns:a16="http://schemas.microsoft.com/office/drawing/2014/main" val="2527147877"/>
                    </a:ext>
                  </a:extLst>
                </a:gridCol>
                <a:gridCol w="1738614">
                  <a:extLst>
                    <a:ext uri="{9D8B030D-6E8A-4147-A177-3AD203B41FA5}">
                      <a16:colId xmlns:a16="http://schemas.microsoft.com/office/drawing/2014/main" val="2003273465"/>
                    </a:ext>
                  </a:extLst>
                </a:gridCol>
                <a:gridCol w="1454418">
                  <a:extLst>
                    <a:ext uri="{9D8B030D-6E8A-4147-A177-3AD203B41FA5}">
                      <a16:colId xmlns:a16="http://schemas.microsoft.com/office/drawing/2014/main" val="4266743155"/>
                    </a:ext>
                  </a:extLst>
                </a:gridCol>
              </a:tblGrid>
              <a:tr h="471077">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Not Purchased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Purchased</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9595542"/>
                  </a:ext>
                </a:extLst>
              </a:tr>
              <a:tr h="255067">
                <a:tc>
                  <a:txBody>
                    <a:bodyPr/>
                    <a:lstStyle/>
                    <a:p>
                      <a:pPr algn="l" fontAlgn="b"/>
                      <a:r>
                        <a:rPr lang="en-US" sz="1800" u="none" strike="noStrike">
                          <a:effectLst/>
                        </a:rPr>
                        <a:t>Own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89.6%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10.4%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4695771"/>
                  </a:ext>
                </a:extLst>
              </a:tr>
              <a:tr h="255067">
                <a:tc>
                  <a:txBody>
                    <a:bodyPr/>
                    <a:lstStyle/>
                    <a:p>
                      <a:pPr algn="l" fontAlgn="b"/>
                      <a:r>
                        <a:rPr lang="en-US" sz="1800" u="none" strike="noStrike">
                          <a:effectLst/>
                        </a:rPr>
                        <a:t>Rent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90.3%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9.7%</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9700466"/>
                  </a:ext>
                </a:extLst>
              </a:tr>
            </a:tbl>
          </a:graphicData>
        </a:graphic>
      </p:graphicFrame>
    </p:spTree>
    <p:extLst>
      <p:ext uri="{BB962C8B-B14F-4D97-AF65-F5344CB8AC3E}">
        <p14:creationId xmlns:p14="http://schemas.microsoft.com/office/powerpoint/2010/main" val="335461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E66B93DE-74A8-C547-8FEF-B18D89A71DE6}"/>
              </a:ext>
            </a:extLst>
          </p:cNvPr>
          <p:cNvSpPr>
            <a:spLocks noGrp="1"/>
          </p:cNvSpPr>
          <p:nvPr>
            <p:ph type="title"/>
          </p:nvPr>
        </p:nvSpPr>
        <p:spPr>
          <a:xfrm>
            <a:off x="810002" y="639097"/>
            <a:ext cx="4961534" cy="3781101"/>
          </a:xfrm>
        </p:spPr>
        <p:txBody>
          <a:bodyPr vert="horz" lIns="91440" tIns="45720" rIns="91440" bIns="45720" rtlCol="0" anchor="b">
            <a:normAutofit fontScale="90000"/>
          </a:bodyPr>
          <a:lstStyle/>
          <a:p>
            <a:r>
              <a:rPr lang="en-US" sz="5400" dirty="0"/>
              <a:t>Leaf Destroyer is popular, especially among owners</a:t>
            </a:r>
          </a:p>
        </p:txBody>
      </p:sp>
      <p:sp>
        <p:nvSpPr>
          <p:cNvPr id="20" name="Rectangle 19">
            <a:extLst>
              <a:ext uri="{FF2B5EF4-FFF2-40B4-BE49-F238E27FC236}">
                <a16:creationId xmlns:a16="http://schemas.microsoft.com/office/drawing/2014/main" id="{8B6B14F3-ECB2-417E-805F-8EEF8BF29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4">
            <a:extLst>
              <a:ext uri="{FF2B5EF4-FFF2-40B4-BE49-F238E27FC236}">
                <a16:creationId xmlns:a16="http://schemas.microsoft.com/office/drawing/2014/main" id="{9CF65A78-652C-47E9-8128-331CFCCFE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F68532FE-0628-FA40-B8C2-1BEA13CC701E}"/>
              </a:ext>
            </a:extLst>
          </p:cNvPr>
          <p:cNvGraphicFramePr>
            <a:graphicFrameLocks noGrp="1"/>
          </p:cNvGraphicFramePr>
          <p:nvPr>
            <p:extLst>
              <p:ext uri="{D42A27DB-BD31-4B8C-83A1-F6EECF244321}">
                <p14:modId xmlns:p14="http://schemas.microsoft.com/office/powerpoint/2010/main" val="3224806773"/>
              </p:ext>
            </p:extLst>
          </p:nvPr>
        </p:nvGraphicFramePr>
        <p:xfrm>
          <a:off x="471335" y="5509941"/>
          <a:ext cx="4647450" cy="1038767"/>
        </p:xfrm>
        <a:graphic>
          <a:graphicData uri="http://schemas.openxmlformats.org/drawingml/2006/table">
            <a:tbl>
              <a:tblPr firstRow="1" bandRow="1">
                <a:tableStyleId>{3C2FFA5D-87B4-456A-9821-1D502468CF0F}</a:tableStyleId>
              </a:tblPr>
              <a:tblGrid>
                <a:gridCol w="1454418">
                  <a:extLst>
                    <a:ext uri="{9D8B030D-6E8A-4147-A177-3AD203B41FA5}">
                      <a16:colId xmlns:a16="http://schemas.microsoft.com/office/drawing/2014/main" val="2527147877"/>
                    </a:ext>
                  </a:extLst>
                </a:gridCol>
                <a:gridCol w="1738614">
                  <a:extLst>
                    <a:ext uri="{9D8B030D-6E8A-4147-A177-3AD203B41FA5}">
                      <a16:colId xmlns:a16="http://schemas.microsoft.com/office/drawing/2014/main" val="2003273465"/>
                    </a:ext>
                  </a:extLst>
                </a:gridCol>
                <a:gridCol w="1454418">
                  <a:extLst>
                    <a:ext uri="{9D8B030D-6E8A-4147-A177-3AD203B41FA5}">
                      <a16:colId xmlns:a16="http://schemas.microsoft.com/office/drawing/2014/main" val="4266743155"/>
                    </a:ext>
                  </a:extLst>
                </a:gridCol>
              </a:tblGrid>
              <a:tr h="471077">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Not Purchased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Purchased</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9595542"/>
                  </a:ext>
                </a:extLst>
              </a:tr>
              <a:tr h="255067">
                <a:tc>
                  <a:txBody>
                    <a:bodyPr/>
                    <a:lstStyle/>
                    <a:p>
                      <a:pPr algn="l" fontAlgn="b"/>
                      <a:r>
                        <a:rPr lang="en-US" sz="1800" u="none" strike="noStrike">
                          <a:effectLst/>
                        </a:rPr>
                        <a:t>Own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99.2%</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4695771"/>
                  </a:ext>
                </a:extLst>
              </a:tr>
              <a:tr h="255067">
                <a:tc>
                  <a:txBody>
                    <a:bodyPr/>
                    <a:lstStyle/>
                    <a:p>
                      <a:pPr algn="l" fontAlgn="b"/>
                      <a:r>
                        <a:rPr lang="en-US" sz="1800" u="none" strike="noStrike">
                          <a:effectLst/>
                        </a:rPr>
                        <a:t>Rent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44.5%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55.5%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9700466"/>
                  </a:ext>
                </a:extLst>
              </a:tr>
            </a:tbl>
          </a:graphicData>
        </a:graphic>
      </p:graphicFrame>
      <p:pic>
        <p:nvPicPr>
          <p:cNvPr id="2" name="Picture 1">
            <a:extLst>
              <a:ext uri="{FF2B5EF4-FFF2-40B4-BE49-F238E27FC236}">
                <a16:creationId xmlns:a16="http://schemas.microsoft.com/office/drawing/2014/main" id="{9879482C-45BA-F648-9B2C-E366013C9F38}"/>
              </a:ext>
            </a:extLst>
          </p:cNvPr>
          <p:cNvPicPr>
            <a:picLocks noChangeAspect="1"/>
          </p:cNvPicPr>
          <p:nvPr/>
        </p:nvPicPr>
        <p:blipFill>
          <a:blip r:embed="rId2"/>
          <a:stretch>
            <a:fillRect/>
          </a:stretch>
        </p:blipFill>
        <p:spPr>
          <a:xfrm>
            <a:off x="6834214" y="1459570"/>
            <a:ext cx="4714322" cy="3938859"/>
          </a:xfrm>
          <a:prstGeom prst="rect">
            <a:avLst/>
          </a:prstGeom>
        </p:spPr>
      </p:pic>
    </p:spTree>
    <p:extLst>
      <p:ext uri="{BB962C8B-B14F-4D97-AF65-F5344CB8AC3E}">
        <p14:creationId xmlns:p14="http://schemas.microsoft.com/office/powerpoint/2010/main" val="329084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E66B93DE-74A8-C547-8FEF-B18D89A71DE6}"/>
              </a:ext>
            </a:extLst>
          </p:cNvPr>
          <p:cNvSpPr>
            <a:spLocks noGrp="1"/>
          </p:cNvSpPr>
          <p:nvPr>
            <p:ph type="title"/>
          </p:nvPr>
        </p:nvSpPr>
        <p:spPr>
          <a:xfrm>
            <a:off x="810002" y="639097"/>
            <a:ext cx="4961534" cy="3781101"/>
          </a:xfrm>
        </p:spPr>
        <p:txBody>
          <a:bodyPr vert="horz" lIns="91440" tIns="45720" rIns="91440" bIns="45720" rtlCol="0" anchor="b">
            <a:normAutofit fontScale="90000"/>
          </a:bodyPr>
          <a:lstStyle/>
          <a:p>
            <a:r>
              <a:rPr lang="en-US" sz="5400" dirty="0"/>
              <a:t>Storm-</a:t>
            </a:r>
            <a:r>
              <a:rPr lang="en-US" sz="5400" dirty="0" err="1"/>
              <a:t>Nado</a:t>
            </a:r>
            <a:r>
              <a:rPr lang="en-US" sz="5400" dirty="0"/>
              <a:t> is similarly popular among owners and renters</a:t>
            </a:r>
          </a:p>
        </p:txBody>
      </p:sp>
      <p:sp>
        <p:nvSpPr>
          <p:cNvPr id="20" name="Rectangle 19">
            <a:extLst>
              <a:ext uri="{FF2B5EF4-FFF2-40B4-BE49-F238E27FC236}">
                <a16:creationId xmlns:a16="http://schemas.microsoft.com/office/drawing/2014/main" id="{8B6B14F3-ECB2-417E-805F-8EEF8BF29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4">
            <a:extLst>
              <a:ext uri="{FF2B5EF4-FFF2-40B4-BE49-F238E27FC236}">
                <a16:creationId xmlns:a16="http://schemas.microsoft.com/office/drawing/2014/main" id="{9CF65A78-652C-47E9-8128-331CFCCFE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F68532FE-0628-FA40-B8C2-1BEA13CC701E}"/>
              </a:ext>
            </a:extLst>
          </p:cNvPr>
          <p:cNvGraphicFramePr>
            <a:graphicFrameLocks noGrp="1"/>
          </p:cNvGraphicFramePr>
          <p:nvPr>
            <p:extLst>
              <p:ext uri="{D42A27DB-BD31-4B8C-83A1-F6EECF244321}">
                <p14:modId xmlns:p14="http://schemas.microsoft.com/office/powerpoint/2010/main" val="3429461031"/>
              </p:ext>
            </p:extLst>
          </p:nvPr>
        </p:nvGraphicFramePr>
        <p:xfrm>
          <a:off x="471335" y="5509941"/>
          <a:ext cx="4647450" cy="1038767"/>
        </p:xfrm>
        <a:graphic>
          <a:graphicData uri="http://schemas.openxmlformats.org/drawingml/2006/table">
            <a:tbl>
              <a:tblPr firstRow="1" bandRow="1">
                <a:tableStyleId>{3C2FFA5D-87B4-456A-9821-1D502468CF0F}</a:tableStyleId>
              </a:tblPr>
              <a:tblGrid>
                <a:gridCol w="1454418">
                  <a:extLst>
                    <a:ext uri="{9D8B030D-6E8A-4147-A177-3AD203B41FA5}">
                      <a16:colId xmlns:a16="http://schemas.microsoft.com/office/drawing/2014/main" val="2527147877"/>
                    </a:ext>
                  </a:extLst>
                </a:gridCol>
                <a:gridCol w="1738614">
                  <a:extLst>
                    <a:ext uri="{9D8B030D-6E8A-4147-A177-3AD203B41FA5}">
                      <a16:colId xmlns:a16="http://schemas.microsoft.com/office/drawing/2014/main" val="2003273465"/>
                    </a:ext>
                  </a:extLst>
                </a:gridCol>
                <a:gridCol w="1454418">
                  <a:extLst>
                    <a:ext uri="{9D8B030D-6E8A-4147-A177-3AD203B41FA5}">
                      <a16:colId xmlns:a16="http://schemas.microsoft.com/office/drawing/2014/main" val="4266743155"/>
                    </a:ext>
                  </a:extLst>
                </a:gridCol>
              </a:tblGrid>
              <a:tr h="471077">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Not Purchased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Purchased</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9595542"/>
                  </a:ext>
                </a:extLst>
              </a:tr>
              <a:tr h="255067">
                <a:tc>
                  <a:txBody>
                    <a:bodyPr/>
                    <a:lstStyle/>
                    <a:p>
                      <a:pPr algn="l" fontAlgn="b"/>
                      <a:r>
                        <a:rPr lang="en-US" sz="1800" u="none" strike="noStrike">
                          <a:effectLst/>
                        </a:rPr>
                        <a:t>Own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58.8%</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4695771"/>
                  </a:ext>
                </a:extLst>
              </a:tr>
              <a:tr h="255067">
                <a:tc>
                  <a:txBody>
                    <a:bodyPr/>
                    <a:lstStyle/>
                    <a:p>
                      <a:pPr algn="l" fontAlgn="b"/>
                      <a:r>
                        <a:rPr lang="en-US" sz="1800" u="none" strike="noStrike" dirty="0">
                          <a:effectLst/>
                        </a:rPr>
                        <a:t>Rent</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55.3%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44.7%</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9700466"/>
                  </a:ext>
                </a:extLst>
              </a:tr>
            </a:tbl>
          </a:graphicData>
        </a:graphic>
      </p:graphicFrame>
      <p:pic>
        <p:nvPicPr>
          <p:cNvPr id="2" name="Picture 1">
            <a:extLst>
              <a:ext uri="{FF2B5EF4-FFF2-40B4-BE49-F238E27FC236}">
                <a16:creationId xmlns:a16="http://schemas.microsoft.com/office/drawing/2014/main" id="{49B70526-EF51-7844-9016-C08BC7A6C979}"/>
              </a:ext>
            </a:extLst>
          </p:cNvPr>
          <p:cNvPicPr>
            <a:picLocks noChangeAspect="1"/>
          </p:cNvPicPr>
          <p:nvPr/>
        </p:nvPicPr>
        <p:blipFill rotWithShape="1">
          <a:blip r:embed="rId2"/>
          <a:srcRect r="3539"/>
          <a:stretch/>
        </p:blipFill>
        <p:spPr>
          <a:xfrm>
            <a:off x="6822699" y="1445941"/>
            <a:ext cx="4691971" cy="4064000"/>
          </a:xfrm>
          <a:prstGeom prst="rect">
            <a:avLst/>
          </a:prstGeom>
        </p:spPr>
      </p:pic>
    </p:spTree>
    <p:extLst>
      <p:ext uri="{BB962C8B-B14F-4D97-AF65-F5344CB8AC3E}">
        <p14:creationId xmlns:p14="http://schemas.microsoft.com/office/powerpoint/2010/main" val="714340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E66B93DE-74A8-C547-8FEF-B18D89A71DE6}"/>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dirty="0"/>
              <a:t>A-leaf-</a:t>
            </a:r>
            <a:r>
              <a:rPr lang="en-US" sz="5400" dirty="0" err="1"/>
              <a:t>eator</a:t>
            </a:r>
            <a:r>
              <a:rPr lang="en-US" sz="5400" dirty="0"/>
              <a:t> is largely preferred by renters</a:t>
            </a:r>
          </a:p>
        </p:txBody>
      </p:sp>
      <p:sp>
        <p:nvSpPr>
          <p:cNvPr id="20" name="Rectangle 19">
            <a:extLst>
              <a:ext uri="{FF2B5EF4-FFF2-40B4-BE49-F238E27FC236}">
                <a16:creationId xmlns:a16="http://schemas.microsoft.com/office/drawing/2014/main" id="{8B6B14F3-ECB2-417E-805F-8EEF8BF29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0916" y="0"/>
            <a:ext cx="60910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4">
            <a:extLst>
              <a:ext uri="{FF2B5EF4-FFF2-40B4-BE49-F238E27FC236}">
                <a16:creationId xmlns:a16="http://schemas.microsoft.com/office/drawing/2014/main" id="{9CF65A78-652C-47E9-8128-331CFCCFE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26" y="958640"/>
            <a:ext cx="479221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F68532FE-0628-FA40-B8C2-1BEA13CC701E}"/>
              </a:ext>
            </a:extLst>
          </p:cNvPr>
          <p:cNvGraphicFramePr>
            <a:graphicFrameLocks noGrp="1"/>
          </p:cNvGraphicFramePr>
          <p:nvPr>
            <p:extLst>
              <p:ext uri="{D42A27DB-BD31-4B8C-83A1-F6EECF244321}">
                <p14:modId xmlns:p14="http://schemas.microsoft.com/office/powerpoint/2010/main" val="1030526746"/>
              </p:ext>
            </p:extLst>
          </p:nvPr>
        </p:nvGraphicFramePr>
        <p:xfrm>
          <a:off x="471335" y="5509941"/>
          <a:ext cx="4647450" cy="1038767"/>
        </p:xfrm>
        <a:graphic>
          <a:graphicData uri="http://schemas.openxmlformats.org/drawingml/2006/table">
            <a:tbl>
              <a:tblPr firstRow="1" bandRow="1">
                <a:tableStyleId>{3C2FFA5D-87B4-456A-9821-1D502468CF0F}</a:tableStyleId>
              </a:tblPr>
              <a:tblGrid>
                <a:gridCol w="1454418">
                  <a:extLst>
                    <a:ext uri="{9D8B030D-6E8A-4147-A177-3AD203B41FA5}">
                      <a16:colId xmlns:a16="http://schemas.microsoft.com/office/drawing/2014/main" val="2527147877"/>
                    </a:ext>
                  </a:extLst>
                </a:gridCol>
                <a:gridCol w="1738614">
                  <a:extLst>
                    <a:ext uri="{9D8B030D-6E8A-4147-A177-3AD203B41FA5}">
                      <a16:colId xmlns:a16="http://schemas.microsoft.com/office/drawing/2014/main" val="2003273465"/>
                    </a:ext>
                  </a:extLst>
                </a:gridCol>
                <a:gridCol w="1454418">
                  <a:extLst>
                    <a:ext uri="{9D8B030D-6E8A-4147-A177-3AD203B41FA5}">
                      <a16:colId xmlns:a16="http://schemas.microsoft.com/office/drawing/2014/main" val="4266743155"/>
                    </a:ext>
                  </a:extLst>
                </a:gridCol>
              </a:tblGrid>
              <a:tr h="471077">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Not Purchased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Purchased</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9595542"/>
                  </a:ext>
                </a:extLst>
              </a:tr>
              <a:tr h="255067">
                <a:tc>
                  <a:txBody>
                    <a:bodyPr/>
                    <a:lstStyle/>
                    <a:p>
                      <a:pPr algn="l" fontAlgn="b"/>
                      <a:r>
                        <a:rPr lang="en-US" sz="1800" u="none" strike="noStrike">
                          <a:effectLst/>
                        </a:rPr>
                        <a:t>Own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98.4%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1.6%</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4695771"/>
                  </a:ext>
                </a:extLst>
              </a:tr>
              <a:tr h="255067">
                <a:tc>
                  <a:txBody>
                    <a:bodyPr/>
                    <a:lstStyle/>
                    <a:p>
                      <a:pPr algn="l" fontAlgn="b"/>
                      <a:r>
                        <a:rPr lang="en-US" sz="1800" u="none" strike="noStrike">
                          <a:effectLst/>
                        </a:rPr>
                        <a:t>Rent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76.4%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23.6%</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9700466"/>
                  </a:ext>
                </a:extLst>
              </a:tr>
            </a:tbl>
          </a:graphicData>
        </a:graphic>
      </p:graphicFrame>
      <p:pic>
        <p:nvPicPr>
          <p:cNvPr id="2" name="Picture 1">
            <a:extLst>
              <a:ext uri="{FF2B5EF4-FFF2-40B4-BE49-F238E27FC236}">
                <a16:creationId xmlns:a16="http://schemas.microsoft.com/office/drawing/2014/main" id="{C3A01D5F-52C2-3346-A9D0-8CF1DDC6EBC2}"/>
              </a:ext>
            </a:extLst>
          </p:cNvPr>
          <p:cNvPicPr>
            <a:picLocks noChangeAspect="1"/>
          </p:cNvPicPr>
          <p:nvPr/>
        </p:nvPicPr>
        <p:blipFill rotWithShape="1">
          <a:blip r:embed="rId2"/>
          <a:srcRect r="3539"/>
          <a:stretch/>
        </p:blipFill>
        <p:spPr>
          <a:xfrm>
            <a:off x="6822699" y="1445941"/>
            <a:ext cx="4691971" cy="4064000"/>
          </a:xfrm>
          <a:prstGeom prst="rect">
            <a:avLst/>
          </a:prstGeom>
        </p:spPr>
      </p:pic>
    </p:spTree>
    <p:extLst>
      <p:ext uri="{BB962C8B-B14F-4D97-AF65-F5344CB8AC3E}">
        <p14:creationId xmlns:p14="http://schemas.microsoft.com/office/powerpoint/2010/main" val="374480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80E9-E0FA-BC45-A79B-D5DB600499A9}"/>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C56048B7-3C20-DB43-9A24-BF6B2AF56BCC}"/>
              </a:ext>
            </a:extLst>
          </p:cNvPr>
          <p:cNvSpPr>
            <a:spLocks noGrp="1"/>
          </p:cNvSpPr>
          <p:nvPr>
            <p:ph idx="1"/>
          </p:nvPr>
        </p:nvSpPr>
        <p:spPr/>
        <p:txBody>
          <a:bodyPr/>
          <a:lstStyle/>
          <a:p>
            <a:r>
              <a:rPr lang="en-US" dirty="0"/>
              <a:t>The ”Leaf Destroyer” is the most popular of the four Leaf products, with 66.4% of respondents having adopted the product</a:t>
            </a:r>
            <a:br>
              <a:rPr lang="en-US" dirty="0"/>
            </a:br>
            <a:endParaRPr lang="en-US" dirty="0"/>
          </a:p>
          <a:p>
            <a:r>
              <a:rPr lang="en-US" dirty="0"/>
              <a:t>Age was largely unrelated to ownership</a:t>
            </a:r>
            <a:br>
              <a:rPr lang="en-US" dirty="0"/>
            </a:br>
            <a:endParaRPr lang="en-US" dirty="0"/>
          </a:p>
          <a:p>
            <a:r>
              <a:rPr lang="en-US" dirty="0"/>
              <a:t>The “Leaf Destroyer” was proportionally more popular among home owners but was still popular among renters (the </a:t>
            </a:r>
            <a:r>
              <a:rPr lang="en-US"/>
              <a:t>largest group).</a:t>
            </a:r>
            <a:endParaRPr lang="en-US" dirty="0"/>
          </a:p>
        </p:txBody>
      </p:sp>
    </p:spTree>
    <p:extLst>
      <p:ext uri="{BB962C8B-B14F-4D97-AF65-F5344CB8AC3E}">
        <p14:creationId xmlns:p14="http://schemas.microsoft.com/office/powerpoint/2010/main" val="205781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9CB9-0440-4647-B42D-B07847A06F87}"/>
              </a:ext>
            </a:extLst>
          </p:cNvPr>
          <p:cNvSpPr>
            <a:spLocks noGrp="1"/>
          </p:cNvSpPr>
          <p:nvPr>
            <p:ph type="ctrTitle"/>
          </p:nvPr>
        </p:nvSpPr>
        <p:spPr/>
        <p:txBody>
          <a:bodyPr/>
          <a:lstStyle/>
          <a:p>
            <a:r>
              <a:rPr lang="en-US" i="1" dirty="0"/>
              <a:t>Leaf Brand </a:t>
            </a:r>
            <a:r>
              <a:rPr lang="en-US" dirty="0"/>
              <a:t>Leaf Blower Product Analysis</a:t>
            </a:r>
          </a:p>
        </p:txBody>
      </p:sp>
      <p:sp>
        <p:nvSpPr>
          <p:cNvPr id="3" name="Subtitle 2">
            <a:extLst>
              <a:ext uri="{FF2B5EF4-FFF2-40B4-BE49-F238E27FC236}">
                <a16:creationId xmlns:a16="http://schemas.microsoft.com/office/drawing/2014/main" id="{8FF56A3C-1AF0-A649-8B06-9BD6A058D998}"/>
              </a:ext>
            </a:extLst>
          </p:cNvPr>
          <p:cNvSpPr>
            <a:spLocks noGrp="1"/>
          </p:cNvSpPr>
          <p:nvPr>
            <p:ph type="subTitle" idx="1"/>
          </p:nvPr>
        </p:nvSpPr>
        <p:spPr/>
        <p:txBody>
          <a:bodyPr/>
          <a:lstStyle/>
          <a:p>
            <a:r>
              <a:rPr lang="en-US" dirty="0"/>
              <a:t>An Example Analytic Report; Tom Carpenter [March 2019]</a:t>
            </a:r>
          </a:p>
        </p:txBody>
      </p:sp>
    </p:spTree>
    <p:extLst>
      <p:ext uri="{BB962C8B-B14F-4D97-AF65-F5344CB8AC3E}">
        <p14:creationId xmlns:p14="http://schemas.microsoft.com/office/powerpoint/2010/main" val="256748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9C79A3-1B24-6F44-A873-284516FBC099}"/>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Methodology</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39EB6C4-D3F4-7F4A-B831-09CA7AFE98C8}"/>
              </a:ext>
            </a:extLst>
          </p:cNvPr>
          <p:cNvSpPr>
            <a:spLocks noGrp="1"/>
          </p:cNvSpPr>
          <p:nvPr>
            <p:ph idx="1"/>
          </p:nvPr>
        </p:nvSpPr>
        <p:spPr>
          <a:xfrm>
            <a:off x="1115732" y="2222287"/>
            <a:ext cx="9966953" cy="3636511"/>
          </a:xfrm>
          <a:effectLst/>
        </p:spPr>
        <p:txBody>
          <a:bodyPr>
            <a:normAutofit/>
          </a:bodyPr>
          <a:lstStyle/>
          <a:p>
            <a:r>
              <a:rPr lang="en-US" dirty="0"/>
              <a:t>Data are 2000 survey respondents</a:t>
            </a:r>
          </a:p>
          <a:p>
            <a:r>
              <a:rPr lang="en-US" dirty="0"/>
              <a:t>Survey respondents were randomly approached by a research assistant in a “Leaf” brand store and represent customers who frequent “Leaf” brand establishments</a:t>
            </a:r>
          </a:p>
          <a:p>
            <a:r>
              <a:rPr lang="en-US" dirty="0"/>
              <a:t>Each respondent indicated ownership (or lack of ownership) of four primary “Leaf” brand leaf blowers</a:t>
            </a:r>
          </a:p>
          <a:p>
            <a:r>
              <a:rPr lang="en-US" dirty="0"/>
              <a:t> Age and home ownership were assessed</a:t>
            </a:r>
          </a:p>
        </p:txBody>
      </p:sp>
    </p:spTree>
    <p:extLst>
      <p:ext uri="{BB962C8B-B14F-4D97-AF65-F5344CB8AC3E}">
        <p14:creationId xmlns:p14="http://schemas.microsoft.com/office/powerpoint/2010/main" val="396227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CDAEB9-593B-409D-8DBD-F4D0841E6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7A823B4-46C7-481B-9D74-01B710567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9ED47D-BFA5-2949-B106-7488AC896721}"/>
              </a:ext>
            </a:extLst>
          </p:cNvPr>
          <p:cNvSpPr>
            <a:spLocks noGrp="1"/>
          </p:cNvSpPr>
          <p:nvPr>
            <p:ph type="title"/>
          </p:nvPr>
        </p:nvSpPr>
        <p:spPr>
          <a:xfrm>
            <a:off x="641754" y="1687286"/>
            <a:ext cx="3269463" cy="3978017"/>
          </a:xfrm>
        </p:spPr>
        <p:txBody>
          <a:bodyPr anchor="t">
            <a:normAutofit/>
          </a:bodyPr>
          <a:lstStyle/>
          <a:p>
            <a:r>
              <a:rPr lang="en-US" sz="4400"/>
              <a:t>Primary Questions</a:t>
            </a:r>
          </a:p>
        </p:txBody>
      </p:sp>
      <p:graphicFrame>
        <p:nvGraphicFramePr>
          <p:cNvPr id="5" name="Content Placeholder 2">
            <a:extLst>
              <a:ext uri="{FF2B5EF4-FFF2-40B4-BE49-F238E27FC236}">
                <a16:creationId xmlns:a16="http://schemas.microsoft.com/office/drawing/2014/main" id="{79E214A1-90D7-4C45-9F22-C7B4331A7CF9}"/>
              </a:ext>
            </a:extLst>
          </p:cNvPr>
          <p:cNvGraphicFramePr>
            <a:graphicFrameLocks noGrp="1"/>
          </p:cNvGraphicFramePr>
          <p:nvPr>
            <p:ph idx="1"/>
            <p:extLst>
              <p:ext uri="{D42A27DB-BD31-4B8C-83A1-F6EECF244321}">
                <p14:modId xmlns:p14="http://schemas.microsoft.com/office/powerpoint/2010/main" val="1196842021"/>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206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5E38-4812-0442-9B7A-CA0C7508E19F}"/>
              </a:ext>
            </a:extLst>
          </p:cNvPr>
          <p:cNvSpPr>
            <a:spLocks noGrp="1"/>
          </p:cNvSpPr>
          <p:nvPr>
            <p:ph type="title"/>
          </p:nvPr>
        </p:nvSpPr>
        <p:spPr/>
        <p:txBody>
          <a:bodyPr/>
          <a:lstStyle/>
          <a:p>
            <a:r>
              <a:rPr lang="en-US" dirty="0"/>
              <a:t>Sample Demographics: Age &amp; Home</a:t>
            </a:r>
          </a:p>
        </p:txBody>
      </p:sp>
      <p:sp>
        <p:nvSpPr>
          <p:cNvPr id="3" name="Content Placeholder 2">
            <a:extLst>
              <a:ext uri="{FF2B5EF4-FFF2-40B4-BE49-F238E27FC236}">
                <a16:creationId xmlns:a16="http://schemas.microsoft.com/office/drawing/2014/main" id="{4D4ADB5F-5CE8-1341-81DC-C8C9F8AAC073}"/>
              </a:ext>
            </a:extLst>
          </p:cNvPr>
          <p:cNvSpPr>
            <a:spLocks noGrp="1"/>
          </p:cNvSpPr>
          <p:nvPr>
            <p:ph idx="1"/>
          </p:nvPr>
        </p:nvSpPr>
        <p:spPr>
          <a:xfrm>
            <a:off x="818712" y="2222287"/>
            <a:ext cx="3198117" cy="3636511"/>
          </a:xfrm>
        </p:spPr>
        <p:txBody>
          <a:bodyPr/>
          <a:lstStyle/>
          <a:p>
            <a:r>
              <a:rPr lang="en-US" dirty="0"/>
              <a:t>Age </a:t>
            </a:r>
          </a:p>
          <a:p>
            <a:pPr lvl="1"/>
            <a:r>
              <a:rPr lang="en-US" dirty="0"/>
              <a:t>Range: 18-80</a:t>
            </a:r>
          </a:p>
          <a:p>
            <a:pPr lvl="1"/>
            <a:r>
              <a:rPr lang="en-US" dirty="0"/>
              <a:t>M = 39.22, SD = 12.25</a:t>
            </a:r>
            <a:br>
              <a:rPr lang="en-US" dirty="0"/>
            </a:br>
            <a:endParaRPr lang="en-US" dirty="0"/>
          </a:p>
          <a:p>
            <a:r>
              <a:rPr lang="en-US" dirty="0"/>
              <a:t>Home Ownership</a:t>
            </a:r>
          </a:p>
          <a:p>
            <a:pPr lvl="1"/>
            <a:r>
              <a:rPr lang="en-US" dirty="0"/>
              <a:t>75% Rental</a:t>
            </a:r>
          </a:p>
          <a:p>
            <a:pPr lvl="1"/>
            <a:r>
              <a:rPr lang="en-US" dirty="0"/>
              <a:t>25% Own</a:t>
            </a:r>
          </a:p>
        </p:txBody>
      </p:sp>
      <p:pic>
        <p:nvPicPr>
          <p:cNvPr id="5" name="Picture 4">
            <a:extLst>
              <a:ext uri="{FF2B5EF4-FFF2-40B4-BE49-F238E27FC236}">
                <a16:creationId xmlns:a16="http://schemas.microsoft.com/office/drawing/2014/main" id="{C38412B0-46DE-7146-A8FB-D8A38091A139}"/>
              </a:ext>
            </a:extLst>
          </p:cNvPr>
          <p:cNvPicPr>
            <a:picLocks noChangeAspect="1"/>
          </p:cNvPicPr>
          <p:nvPr/>
        </p:nvPicPr>
        <p:blipFill>
          <a:blip r:embed="rId2"/>
          <a:stretch>
            <a:fillRect/>
          </a:stretch>
        </p:blipFill>
        <p:spPr>
          <a:xfrm>
            <a:off x="4366533" y="2456200"/>
            <a:ext cx="7617279" cy="3792199"/>
          </a:xfrm>
          <a:prstGeom prst="rect">
            <a:avLst/>
          </a:prstGeom>
        </p:spPr>
      </p:pic>
    </p:spTree>
    <p:extLst>
      <p:ext uri="{BB962C8B-B14F-4D97-AF65-F5344CB8AC3E}">
        <p14:creationId xmlns:p14="http://schemas.microsoft.com/office/powerpoint/2010/main" val="323984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642A8095-55F6-3448-A427-56EF1280346F}"/>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How popular are various ”Leaf” brand blowers?</a:t>
            </a:r>
          </a:p>
        </p:txBody>
      </p:sp>
    </p:spTree>
    <p:extLst>
      <p:ext uri="{BB962C8B-B14F-4D97-AF65-F5344CB8AC3E}">
        <p14:creationId xmlns:p14="http://schemas.microsoft.com/office/powerpoint/2010/main" val="1097211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5E38-4812-0442-9B7A-CA0C7508E19F}"/>
              </a:ext>
            </a:extLst>
          </p:cNvPr>
          <p:cNvSpPr>
            <a:spLocks noGrp="1"/>
          </p:cNvSpPr>
          <p:nvPr>
            <p:ph type="title"/>
          </p:nvPr>
        </p:nvSpPr>
        <p:spPr>
          <a:xfrm>
            <a:off x="810000" y="447188"/>
            <a:ext cx="10571998" cy="970450"/>
          </a:xfrm>
        </p:spPr>
        <p:txBody>
          <a:bodyPr/>
          <a:lstStyle/>
          <a:p>
            <a:r>
              <a:rPr lang="en-US" dirty="0"/>
              <a:t>Popularity of Products</a:t>
            </a:r>
          </a:p>
        </p:txBody>
      </p:sp>
      <p:sp>
        <p:nvSpPr>
          <p:cNvPr id="16" name="Content Placeholder 13">
            <a:extLst>
              <a:ext uri="{FF2B5EF4-FFF2-40B4-BE49-F238E27FC236}">
                <a16:creationId xmlns:a16="http://schemas.microsoft.com/office/drawing/2014/main" id="{6A53E65D-A848-6E44-B0C3-ABD4459E3E28}"/>
              </a:ext>
            </a:extLst>
          </p:cNvPr>
          <p:cNvSpPr>
            <a:spLocks noGrp="1"/>
          </p:cNvSpPr>
          <p:nvPr>
            <p:ph sz="half" idx="1"/>
          </p:nvPr>
        </p:nvSpPr>
        <p:spPr>
          <a:xfrm>
            <a:off x="818713" y="2222287"/>
            <a:ext cx="3194488" cy="3638763"/>
          </a:xfrm>
        </p:spPr>
        <p:txBody>
          <a:bodyPr/>
          <a:lstStyle/>
          <a:p>
            <a:r>
              <a:rPr lang="en-US" dirty="0"/>
              <a:t>“Leaf Blower” line = worst adoption rate (9.9%)</a:t>
            </a:r>
            <a:br>
              <a:rPr lang="en-US" dirty="0"/>
            </a:br>
            <a:endParaRPr lang="en-US" dirty="0"/>
          </a:p>
          <a:p>
            <a:r>
              <a:rPr lang="en-US" dirty="0"/>
              <a:t>”Leaf A Leaf-</a:t>
            </a:r>
            <a:r>
              <a:rPr lang="en-US" dirty="0" err="1"/>
              <a:t>eator</a:t>
            </a:r>
            <a:r>
              <a:rPr lang="en-US" dirty="0"/>
              <a:t>” is similar (18.1%)</a:t>
            </a:r>
          </a:p>
        </p:txBody>
      </p:sp>
      <p:pic>
        <p:nvPicPr>
          <p:cNvPr id="22" name="Picture 21">
            <a:extLst>
              <a:ext uri="{FF2B5EF4-FFF2-40B4-BE49-F238E27FC236}">
                <a16:creationId xmlns:a16="http://schemas.microsoft.com/office/drawing/2014/main" id="{2CCA24FA-48BB-A540-83D8-7DD8D3C0CD79}"/>
              </a:ext>
            </a:extLst>
          </p:cNvPr>
          <p:cNvPicPr>
            <a:picLocks noChangeAspect="1"/>
          </p:cNvPicPr>
          <p:nvPr/>
        </p:nvPicPr>
        <p:blipFill>
          <a:blip r:embed="rId2"/>
          <a:stretch>
            <a:fillRect/>
          </a:stretch>
        </p:blipFill>
        <p:spPr>
          <a:xfrm>
            <a:off x="4182531" y="2010833"/>
            <a:ext cx="7912100" cy="4699000"/>
          </a:xfrm>
          <a:prstGeom prst="rect">
            <a:avLst/>
          </a:prstGeom>
        </p:spPr>
      </p:pic>
    </p:spTree>
    <p:extLst>
      <p:ext uri="{BB962C8B-B14F-4D97-AF65-F5344CB8AC3E}">
        <p14:creationId xmlns:p14="http://schemas.microsoft.com/office/powerpoint/2010/main" val="1381137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5E38-4812-0442-9B7A-CA0C7508E19F}"/>
              </a:ext>
            </a:extLst>
          </p:cNvPr>
          <p:cNvSpPr>
            <a:spLocks noGrp="1"/>
          </p:cNvSpPr>
          <p:nvPr>
            <p:ph type="title"/>
          </p:nvPr>
        </p:nvSpPr>
        <p:spPr>
          <a:xfrm>
            <a:off x="810000" y="447188"/>
            <a:ext cx="10571998" cy="970450"/>
          </a:xfrm>
        </p:spPr>
        <p:txBody>
          <a:bodyPr/>
          <a:lstStyle/>
          <a:p>
            <a:r>
              <a:rPr lang="en-US" dirty="0"/>
              <a:t>Popularity of Products</a:t>
            </a:r>
          </a:p>
        </p:txBody>
      </p:sp>
      <p:sp>
        <p:nvSpPr>
          <p:cNvPr id="16" name="Content Placeholder 13">
            <a:extLst>
              <a:ext uri="{FF2B5EF4-FFF2-40B4-BE49-F238E27FC236}">
                <a16:creationId xmlns:a16="http://schemas.microsoft.com/office/drawing/2014/main" id="{6A53E65D-A848-6E44-B0C3-ABD4459E3E28}"/>
              </a:ext>
            </a:extLst>
          </p:cNvPr>
          <p:cNvSpPr>
            <a:spLocks noGrp="1"/>
          </p:cNvSpPr>
          <p:nvPr>
            <p:ph sz="half" idx="1"/>
          </p:nvPr>
        </p:nvSpPr>
        <p:spPr>
          <a:xfrm>
            <a:off x="818713" y="2222287"/>
            <a:ext cx="3194488" cy="3638763"/>
          </a:xfrm>
        </p:spPr>
        <p:txBody>
          <a:bodyPr/>
          <a:lstStyle/>
          <a:p>
            <a:r>
              <a:rPr lang="en-US" dirty="0"/>
              <a:t>“Leaf Destroyer” line = best adoption rate (66.4%)</a:t>
            </a:r>
          </a:p>
        </p:txBody>
      </p:sp>
      <p:pic>
        <p:nvPicPr>
          <p:cNvPr id="8" name="Picture 7">
            <a:extLst>
              <a:ext uri="{FF2B5EF4-FFF2-40B4-BE49-F238E27FC236}">
                <a16:creationId xmlns:a16="http://schemas.microsoft.com/office/drawing/2014/main" id="{A3B118A6-19FB-B04A-BDCC-13CF4DDF036F}"/>
              </a:ext>
            </a:extLst>
          </p:cNvPr>
          <p:cNvPicPr>
            <a:picLocks noChangeAspect="1"/>
          </p:cNvPicPr>
          <p:nvPr/>
        </p:nvPicPr>
        <p:blipFill>
          <a:blip r:embed="rId2"/>
          <a:stretch>
            <a:fillRect/>
          </a:stretch>
        </p:blipFill>
        <p:spPr>
          <a:xfrm>
            <a:off x="4182531" y="2010833"/>
            <a:ext cx="7912100" cy="4699000"/>
          </a:xfrm>
          <a:prstGeom prst="rect">
            <a:avLst/>
          </a:prstGeom>
        </p:spPr>
      </p:pic>
    </p:spTree>
    <p:extLst>
      <p:ext uri="{BB962C8B-B14F-4D97-AF65-F5344CB8AC3E}">
        <p14:creationId xmlns:p14="http://schemas.microsoft.com/office/powerpoint/2010/main" val="409583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5E38-4812-0442-9B7A-CA0C7508E19F}"/>
              </a:ext>
            </a:extLst>
          </p:cNvPr>
          <p:cNvSpPr>
            <a:spLocks noGrp="1"/>
          </p:cNvSpPr>
          <p:nvPr>
            <p:ph type="title"/>
          </p:nvPr>
        </p:nvSpPr>
        <p:spPr>
          <a:xfrm>
            <a:off x="810000" y="447188"/>
            <a:ext cx="10571998" cy="970450"/>
          </a:xfrm>
        </p:spPr>
        <p:txBody>
          <a:bodyPr/>
          <a:lstStyle/>
          <a:p>
            <a:r>
              <a:rPr lang="en-US" dirty="0"/>
              <a:t>Popularity of Products</a:t>
            </a:r>
          </a:p>
        </p:txBody>
      </p:sp>
      <p:sp>
        <p:nvSpPr>
          <p:cNvPr id="16" name="Content Placeholder 13">
            <a:extLst>
              <a:ext uri="{FF2B5EF4-FFF2-40B4-BE49-F238E27FC236}">
                <a16:creationId xmlns:a16="http://schemas.microsoft.com/office/drawing/2014/main" id="{6A53E65D-A848-6E44-B0C3-ABD4459E3E28}"/>
              </a:ext>
            </a:extLst>
          </p:cNvPr>
          <p:cNvSpPr>
            <a:spLocks noGrp="1"/>
          </p:cNvSpPr>
          <p:nvPr>
            <p:ph sz="half" idx="1"/>
          </p:nvPr>
        </p:nvSpPr>
        <p:spPr>
          <a:xfrm>
            <a:off x="818713" y="2222287"/>
            <a:ext cx="3194488" cy="3638763"/>
          </a:xfrm>
        </p:spPr>
        <p:txBody>
          <a:bodyPr/>
          <a:lstStyle/>
          <a:p>
            <a:r>
              <a:rPr lang="en-US" dirty="0"/>
              <a:t>”Leaf Storm-</a:t>
            </a:r>
            <a:r>
              <a:rPr lang="en-US" dirty="0" err="1"/>
              <a:t>Nado</a:t>
            </a:r>
            <a:r>
              <a:rPr lang="en-US" dirty="0"/>
              <a:t>” is also popular (48.2%)</a:t>
            </a:r>
          </a:p>
        </p:txBody>
      </p:sp>
      <p:pic>
        <p:nvPicPr>
          <p:cNvPr id="3" name="Picture 2">
            <a:extLst>
              <a:ext uri="{FF2B5EF4-FFF2-40B4-BE49-F238E27FC236}">
                <a16:creationId xmlns:a16="http://schemas.microsoft.com/office/drawing/2014/main" id="{1C3BD9BF-F32A-134E-97A7-EE67130E52F8}"/>
              </a:ext>
            </a:extLst>
          </p:cNvPr>
          <p:cNvPicPr>
            <a:picLocks noChangeAspect="1"/>
          </p:cNvPicPr>
          <p:nvPr/>
        </p:nvPicPr>
        <p:blipFill>
          <a:blip r:embed="rId2"/>
          <a:stretch>
            <a:fillRect/>
          </a:stretch>
        </p:blipFill>
        <p:spPr>
          <a:xfrm>
            <a:off x="4182531" y="2010833"/>
            <a:ext cx="7912100" cy="4699000"/>
          </a:xfrm>
          <a:prstGeom prst="rect">
            <a:avLst/>
          </a:prstGeom>
        </p:spPr>
      </p:pic>
    </p:spTree>
    <p:extLst>
      <p:ext uri="{BB962C8B-B14F-4D97-AF65-F5344CB8AC3E}">
        <p14:creationId xmlns:p14="http://schemas.microsoft.com/office/powerpoint/2010/main" val="1551287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otalTime>199</TotalTime>
  <Words>529</Words>
  <Application>Microsoft Office PowerPoint</Application>
  <PresentationFormat>Widescreen</PresentationFormat>
  <Paragraphs>108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Century Gothic</vt:lpstr>
      <vt:lpstr>Wingdings 2</vt:lpstr>
      <vt:lpstr>Quotable</vt:lpstr>
      <vt:lpstr>PowerPoint Presentation</vt:lpstr>
      <vt:lpstr>Leaf Brand Leaf Blower Product Analysis</vt:lpstr>
      <vt:lpstr>Methodology</vt:lpstr>
      <vt:lpstr>Primary Questions</vt:lpstr>
      <vt:lpstr>Sample Demographics: Age &amp; Home</vt:lpstr>
      <vt:lpstr>How popular are various ”Leaf” brand blowers?</vt:lpstr>
      <vt:lpstr>Popularity of Products</vt:lpstr>
      <vt:lpstr>Popularity of Products</vt:lpstr>
      <vt:lpstr>Popularity of Products</vt:lpstr>
      <vt:lpstr>Ownership of Leaf Products</vt:lpstr>
      <vt:lpstr>How does “Leaf” ownership relate to age?</vt:lpstr>
      <vt:lpstr>Leaf Ownership By Age</vt:lpstr>
      <vt:lpstr>Average Age By Product</vt:lpstr>
      <vt:lpstr>How does “Leaf” ownership relate to home ownership?</vt:lpstr>
      <vt:lpstr>Leaf Blower is unpopular regardless of home ownership</vt:lpstr>
      <vt:lpstr>Leaf Destroyer is popular, especially among owners</vt:lpstr>
      <vt:lpstr>Storm-Nado is similarly popular among owners and renters</vt:lpstr>
      <vt:lpstr>A-leaf-eator is largely preferred by renters</vt:lpstr>
      <vt:lpstr>Executive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Carpenter, Tom</dc:creator>
  <cp:lastModifiedBy>Sarah Luck</cp:lastModifiedBy>
  <cp:revision>12</cp:revision>
  <dcterms:created xsi:type="dcterms:W3CDTF">2019-03-12T07:03:51Z</dcterms:created>
  <dcterms:modified xsi:type="dcterms:W3CDTF">2019-03-25T21:13:16Z</dcterms:modified>
</cp:coreProperties>
</file>